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5.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6.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7.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 id="2147483855" r:id="rId3"/>
    <p:sldMasterId id="2147483941" r:id="rId4"/>
    <p:sldMasterId id="2147483966" r:id="rId5"/>
  </p:sldMasterIdLst>
  <p:notesMasterIdLst>
    <p:notesMasterId r:id="rId34"/>
  </p:notesMasterIdLst>
  <p:handoutMasterIdLst>
    <p:handoutMasterId r:id="rId35"/>
  </p:handoutMasterIdLst>
  <p:sldIdLst>
    <p:sldId id="2639" r:id="rId6"/>
    <p:sldId id="2552" r:id="rId7"/>
    <p:sldId id="2553" r:id="rId8"/>
    <p:sldId id="2356" r:id="rId9"/>
    <p:sldId id="2632" r:id="rId10"/>
    <p:sldId id="2633" r:id="rId11"/>
    <p:sldId id="2634" r:id="rId12"/>
    <p:sldId id="2635" r:id="rId13"/>
    <p:sldId id="2636" r:id="rId14"/>
    <p:sldId id="2637" r:id="rId15"/>
    <p:sldId id="2638" r:id="rId16"/>
    <p:sldId id="2494" r:id="rId17"/>
    <p:sldId id="2616" r:id="rId18"/>
    <p:sldId id="2619" r:id="rId19"/>
    <p:sldId id="2629" r:id="rId20"/>
    <p:sldId id="2625" r:id="rId21"/>
    <p:sldId id="2501" r:id="rId22"/>
    <p:sldId id="2502" r:id="rId23"/>
    <p:sldId id="2287" r:id="rId24"/>
    <p:sldId id="2419" r:id="rId25"/>
    <p:sldId id="2291" r:id="rId26"/>
    <p:sldId id="2292" r:id="rId27"/>
    <p:sldId id="2294" r:id="rId28"/>
    <p:sldId id="2297" r:id="rId29"/>
    <p:sldId id="2299" r:id="rId30"/>
    <p:sldId id="2301" r:id="rId31"/>
    <p:sldId id="2641" r:id="rId32"/>
    <p:sldId id="2642" r:id="rId3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Charter BT" pitchFamily="18" charset="0"/>
        <a:ea typeface="+mn-ea"/>
        <a:cs typeface="+mn-cs"/>
      </a:defRPr>
    </a:lvl1pPr>
    <a:lvl2pPr marL="457200" algn="l" rtl="0" fontAlgn="base">
      <a:spcBef>
        <a:spcPct val="0"/>
      </a:spcBef>
      <a:spcAft>
        <a:spcPct val="0"/>
      </a:spcAft>
      <a:defRPr sz="2400" kern="1200">
        <a:solidFill>
          <a:schemeClr val="tx1"/>
        </a:solidFill>
        <a:latin typeface="Charter BT" pitchFamily="18" charset="0"/>
        <a:ea typeface="+mn-ea"/>
        <a:cs typeface="+mn-cs"/>
      </a:defRPr>
    </a:lvl2pPr>
    <a:lvl3pPr marL="914400" algn="l" rtl="0" fontAlgn="base">
      <a:spcBef>
        <a:spcPct val="0"/>
      </a:spcBef>
      <a:spcAft>
        <a:spcPct val="0"/>
      </a:spcAft>
      <a:defRPr sz="2400" kern="1200">
        <a:solidFill>
          <a:schemeClr val="tx1"/>
        </a:solidFill>
        <a:latin typeface="Charter BT" pitchFamily="18" charset="0"/>
        <a:ea typeface="+mn-ea"/>
        <a:cs typeface="+mn-cs"/>
      </a:defRPr>
    </a:lvl3pPr>
    <a:lvl4pPr marL="1371600" algn="l" rtl="0" fontAlgn="base">
      <a:spcBef>
        <a:spcPct val="0"/>
      </a:spcBef>
      <a:spcAft>
        <a:spcPct val="0"/>
      </a:spcAft>
      <a:defRPr sz="2400" kern="1200">
        <a:solidFill>
          <a:schemeClr val="tx1"/>
        </a:solidFill>
        <a:latin typeface="Charter BT" pitchFamily="18" charset="0"/>
        <a:ea typeface="+mn-ea"/>
        <a:cs typeface="+mn-cs"/>
      </a:defRPr>
    </a:lvl4pPr>
    <a:lvl5pPr marL="1828800" algn="l" rtl="0" fontAlgn="base">
      <a:spcBef>
        <a:spcPct val="0"/>
      </a:spcBef>
      <a:spcAft>
        <a:spcPct val="0"/>
      </a:spcAft>
      <a:defRPr sz="2400" kern="1200">
        <a:solidFill>
          <a:schemeClr val="tx1"/>
        </a:solidFill>
        <a:latin typeface="Charter BT" pitchFamily="18" charset="0"/>
        <a:ea typeface="+mn-ea"/>
        <a:cs typeface="+mn-cs"/>
      </a:defRPr>
    </a:lvl5pPr>
    <a:lvl6pPr marL="2286000" algn="l" defTabSz="914400" rtl="0" eaLnBrk="1" latinLnBrk="0" hangingPunct="1">
      <a:defRPr sz="2400" kern="1200">
        <a:solidFill>
          <a:schemeClr val="tx1"/>
        </a:solidFill>
        <a:latin typeface="Charter BT" pitchFamily="18" charset="0"/>
        <a:ea typeface="+mn-ea"/>
        <a:cs typeface="+mn-cs"/>
      </a:defRPr>
    </a:lvl6pPr>
    <a:lvl7pPr marL="2743200" algn="l" defTabSz="914400" rtl="0" eaLnBrk="1" latinLnBrk="0" hangingPunct="1">
      <a:defRPr sz="2400" kern="1200">
        <a:solidFill>
          <a:schemeClr val="tx1"/>
        </a:solidFill>
        <a:latin typeface="Charter BT" pitchFamily="18" charset="0"/>
        <a:ea typeface="+mn-ea"/>
        <a:cs typeface="+mn-cs"/>
      </a:defRPr>
    </a:lvl7pPr>
    <a:lvl8pPr marL="3200400" algn="l" defTabSz="914400" rtl="0" eaLnBrk="1" latinLnBrk="0" hangingPunct="1">
      <a:defRPr sz="2400" kern="1200">
        <a:solidFill>
          <a:schemeClr val="tx1"/>
        </a:solidFill>
        <a:latin typeface="Charter BT" pitchFamily="18" charset="0"/>
        <a:ea typeface="+mn-ea"/>
        <a:cs typeface="+mn-cs"/>
      </a:defRPr>
    </a:lvl8pPr>
    <a:lvl9pPr marL="3657600" algn="l" defTabSz="914400" rtl="0" eaLnBrk="1" latinLnBrk="0" hangingPunct="1">
      <a:defRPr sz="2400" kern="1200">
        <a:solidFill>
          <a:schemeClr val="tx1"/>
        </a:solidFill>
        <a:latin typeface="Charter BT"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0000"/>
    <a:srgbClr val="FFFFFF"/>
    <a:srgbClr val="FFFFCC"/>
    <a:srgbClr val="2D5F5D"/>
    <a:srgbClr val="00CC99"/>
    <a:srgbClr val="00CC66"/>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37" autoAdjust="0"/>
    <p:restoredTop sz="70909" autoAdjust="0"/>
  </p:normalViewPr>
  <p:slideViewPr>
    <p:cSldViewPr snapToGrid="0" snapToObjects="1">
      <p:cViewPr varScale="1">
        <p:scale>
          <a:sx n="55" d="100"/>
          <a:sy n="55" d="100"/>
        </p:scale>
        <p:origin x="-1638" y="-90"/>
      </p:cViewPr>
      <p:guideLst>
        <p:guide orient="horz" pos="387"/>
        <p:guide orient="horz" pos="4044"/>
        <p:guide orient="horz" pos="2029"/>
        <p:guide orient="horz" pos="1467"/>
        <p:guide orient="horz" pos="3315"/>
        <p:guide pos="4104"/>
        <p:guide pos="1667"/>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5</a:t>
          </a:r>
          <a:r>
            <a:rPr lang="en-US" sz="2200" dirty="0" smtClean="0"/>
            <a:t>: Developing </a:t>
          </a:r>
          <a:r>
            <a:rPr lang="en-US" sz="2200" b="0" dirty="0" smtClean="0">
              <a:solidFill>
                <a:srgbClr val="FFFFFF"/>
              </a:solidFill>
            </a:rPr>
            <a:t>Regional Vision</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1556">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E65816B7-98DF-4F2E-A845-18DE3D00DCD7}" type="presOf" srcId="{629695BE-1D9D-4395-A7C7-9B07A3DB7E89}" destId="{3365CE83-702E-4B49-8784-60C36D55B041}" srcOrd="0" destOrd="0" presId="urn:microsoft.com/office/officeart/2005/8/layout/hChevron3"/>
    <dgm:cxn modelId="{DE4E0AC5-E6B0-412F-BB19-2B8B13AD4E87}" type="presOf" srcId="{DB2AFA38-FD02-41E5-B4EB-E10E3C59B305}" destId="{BD56ECB9-95EE-426C-B376-22BD288FFC66}" srcOrd="0" destOrd="0" presId="urn:microsoft.com/office/officeart/2005/8/layout/hChevron3"/>
    <dgm:cxn modelId="{2A07C30F-9E52-4A46-967D-C53ADB9455F7}"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3</a:t>
          </a:r>
          <a:r>
            <a:rPr lang="en-US" sz="2200" dirty="0" smtClean="0"/>
            <a:t>: </a:t>
          </a:r>
          <a:r>
            <a:rPr lang="en-US" sz="2200" b="0" dirty="0" smtClean="0"/>
            <a:t>Conducting Public Engagement </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58F4C36C-02EF-4D72-AD6C-9EDCF179C75A}" type="presOf" srcId="{629695BE-1D9D-4395-A7C7-9B07A3DB7E89}" destId="{3365CE83-702E-4B49-8784-60C36D55B041}" srcOrd="0" destOrd="0" presId="urn:microsoft.com/office/officeart/2005/8/layout/hChevron3"/>
    <dgm:cxn modelId="{D942E9CD-7732-47A3-A452-0C634636E9E2}" type="presOf" srcId="{DB2AFA38-FD02-41E5-B4EB-E10E3C59B305}" destId="{BD56ECB9-95EE-426C-B376-22BD288FFC66}" srcOrd="0" destOrd="0" presId="urn:microsoft.com/office/officeart/2005/8/layout/hChevron3"/>
    <dgm:cxn modelId="{179F4CE5-945F-4F16-85AB-F609190518BA}"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4</a:t>
          </a:r>
          <a:r>
            <a:rPr lang="en-US" sz="2200" dirty="0" smtClean="0"/>
            <a:t>: Enhancing </a:t>
          </a:r>
          <a:r>
            <a:rPr lang="en-US" sz="2200" b="0" dirty="0" smtClean="0"/>
            <a:t>Regional Leadership and Technical Capacity</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549EBC1F-AA31-49A4-9AFA-52A5B0BD3134}" type="presOf" srcId="{DB2AFA38-FD02-41E5-B4EB-E10E3C59B305}" destId="{BD56ECB9-95EE-426C-B376-22BD288FFC66}" srcOrd="0" destOrd="0" presId="urn:microsoft.com/office/officeart/2005/8/layout/hChevron3"/>
    <dgm:cxn modelId="{5B0A0568-D06F-470E-93CA-33C6E79C04C7}" type="presOf" srcId="{629695BE-1D9D-4395-A7C7-9B07A3DB7E89}" destId="{3365CE83-702E-4B49-8784-60C36D55B041}" srcOrd="0" destOrd="0" presId="urn:microsoft.com/office/officeart/2005/8/layout/hChevron3"/>
    <dgm:cxn modelId="{87BD5993-1B15-4B37-A0B6-55D4F3896376}"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5</a:t>
          </a:r>
          <a:r>
            <a:rPr lang="en-US" sz="2200" dirty="0" smtClean="0"/>
            <a:t>: Developing </a:t>
          </a:r>
          <a:r>
            <a:rPr lang="en-US" sz="2200" b="0" dirty="0" smtClean="0">
              <a:solidFill>
                <a:srgbClr val="FFFFFF"/>
              </a:solidFill>
            </a:rPr>
            <a:t>Regional Vision</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1556">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EB66FDC9-07CF-464C-8E98-F8A220D867A3}" type="presOf" srcId="{629695BE-1D9D-4395-A7C7-9B07A3DB7E89}" destId="{3365CE83-702E-4B49-8784-60C36D55B041}" srcOrd="0" destOrd="0" presId="urn:microsoft.com/office/officeart/2005/8/layout/hChevron3"/>
    <dgm:cxn modelId="{E04A27F0-7573-4D5B-9F71-3B7E33F584F6}" type="presOf" srcId="{DB2AFA38-FD02-41E5-B4EB-E10E3C59B305}" destId="{BD56ECB9-95EE-426C-B376-22BD288FFC66}" srcOrd="0" destOrd="0" presId="urn:microsoft.com/office/officeart/2005/8/layout/hChevron3"/>
    <dgm:cxn modelId="{722E1EF8-CCD7-401D-BA95-797EC0DA53E5}"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endParaRPr lang="en-US" sz="240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16AEAE33-67EC-432B-AFB9-BC554845432D}" type="presOf" srcId="{DB2AFA38-FD02-41E5-B4EB-E10E3C59B305}" destId="{BD56ECB9-95EE-426C-B376-22BD288FFC66}" srcOrd="0" destOrd="0" presId="urn:microsoft.com/office/officeart/2005/8/layout/hChevron3"/>
    <dgm:cxn modelId="{48314DAC-12C5-407A-BC0A-5F44384462EF}" type="presOf" srcId="{629695BE-1D9D-4395-A7C7-9B07A3DB7E89}" destId="{3365CE83-702E-4B49-8784-60C36D55B041}" srcOrd="0" destOrd="0" presId="urn:microsoft.com/office/officeart/2005/8/layout/hChevron3"/>
    <dgm:cxn modelId="{22A18847-20C0-4ECF-BFAC-B63976AF2CFF}"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4</a:t>
          </a:r>
          <a:r>
            <a:rPr lang="en-US" sz="2200" dirty="0" smtClean="0"/>
            <a:t>: Enhancing </a:t>
          </a:r>
          <a:r>
            <a:rPr lang="en-US" sz="2200" b="0" dirty="0" smtClean="0"/>
            <a:t>Regional Leadership and Technical Capacity</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E144FABB-B811-4548-9E2E-1D7F4CC99D2A}" type="presOf" srcId="{629695BE-1D9D-4395-A7C7-9B07A3DB7E89}" destId="{3365CE83-702E-4B49-8784-60C36D55B041}" srcOrd="0" destOrd="0" presId="urn:microsoft.com/office/officeart/2005/8/layout/hChevron3"/>
    <dgm:cxn modelId="{4C49435F-3D87-4808-8903-60CC7726A5B8}" type="presOf" srcId="{DB2AFA38-FD02-41E5-B4EB-E10E3C59B305}" destId="{BD56ECB9-95EE-426C-B376-22BD288FFC66}" srcOrd="0" destOrd="0" presId="urn:microsoft.com/office/officeart/2005/8/layout/hChevron3"/>
    <dgm:cxn modelId="{EDE8CAB4-8B34-4FE7-83D5-7800BE8044AE}"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3</a:t>
          </a:r>
          <a:r>
            <a:rPr lang="en-US" sz="2200" dirty="0" smtClean="0"/>
            <a:t>: </a:t>
          </a:r>
          <a:r>
            <a:rPr lang="en-US" sz="2200" b="0" dirty="0" smtClean="0"/>
            <a:t>Conducting Public Engagement </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ED402AF0-FFE1-45DD-9622-1813B4D1DD69}" type="presOf" srcId="{629695BE-1D9D-4395-A7C7-9B07A3DB7E89}" destId="{3365CE83-702E-4B49-8784-60C36D55B041}" srcOrd="0" destOrd="0" presId="urn:microsoft.com/office/officeart/2005/8/layout/hChevron3"/>
    <dgm:cxn modelId="{77913FE0-2A18-492B-8045-54DB6BB58889}" type="presOf" srcId="{DB2AFA38-FD02-41E5-B4EB-E10E3C59B305}" destId="{BD56ECB9-95EE-426C-B376-22BD288FFC66}" srcOrd="0" destOrd="0" presId="urn:microsoft.com/office/officeart/2005/8/layout/hChevron3"/>
    <dgm:cxn modelId="{6F50B243-05D2-40D8-95FC-23254EA90D7F}"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2</a:t>
          </a:r>
          <a:r>
            <a:rPr lang="en-US" sz="2200" dirty="0" smtClean="0"/>
            <a:t>: </a:t>
          </a:r>
          <a:r>
            <a:rPr lang="en-US" sz="2200" b="0" dirty="0" smtClean="0"/>
            <a:t>Regional Resource Library and Scorecard</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FD4D3CBB-6281-4CE1-B787-AB4E434275F0}" type="presOf" srcId="{629695BE-1D9D-4395-A7C7-9B07A3DB7E89}" destId="{3365CE83-702E-4B49-8784-60C36D55B041}" srcOrd="0" destOrd="0" presId="urn:microsoft.com/office/officeart/2005/8/layout/hChevron3"/>
    <dgm:cxn modelId="{9C585883-A249-4D43-8E41-0A0B99868E2C}" type="presOf" srcId="{DB2AFA38-FD02-41E5-B4EB-E10E3C59B305}" destId="{BD56ECB9-95EE-426C-B376-22BD288FFC66}" srcOrd="0" destOrd="0" presId="urn:microsoft.com/office/officeart/2005/8/layout/hChevron3"/>
    <dgm:cxn modelId="{AACEC4E9-CB1F-4240-AFA2-2AA1F33E25D0}"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1</a:t>
          </a:r>
          <a:r>
            <a:rPr lang="en-US" sz="2200" dirty="0" smtClean="0"/>
            <a:t>: </a:t>
          </a:r>
          <a:r>
            <a:rPr lang="en-US" sz="2200" b="0" dirty="0" smtClean="0"/>
            <a:t>Building Collaborative Partnerships</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CCE3D8FC-FF66-4CA5-A9B9-7FD3E3E37747}" type="presOf" srcId="{DB2AFA38-FD02-41E5-B4EB-E10E3C59B305}" destId="{BD56ECB9-95EE-426C-B376-22BD288FFC66}" srcOrd="0" destOrd="0" presId="urn:microsoft.com/office/officeart/2005/8/layout/hChevron3"/>
    <dgm:cxn modelId="{F3D1E00F-18EF-41F0-A061-DFD4B9416806}" type="presOf" srcId="{629695BE-1D9D-4395-A7C7-9B07A3DB7E89}" destId="{3365CE83-702E-4B49-8784-60C36D55B041}" srcOrd="0" destOrd="0" presId="urn:microsoft.com/office/officeart/2005/8/layout/hChevron3"/>
    <dgm:cxn modelId="{33E3E585-B63F-486C-9D09-5545E36BB4EA}"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endParaRPr lang="en-US" sz="240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DA7935F8-E825-462B-9C63-621BC89FFC46}" type="presOf" srcId="{629695BE-1D9D-4395-A7C7-9B07A3DB7E89}" destId="{3365CE83-702E-4B49-8784-60C36D55B041}" srcOrd="0" destOrd="0" presId="urn:microsoft.com/office/officeart/2005/8/layout/hChevron3"/>
    <dgm:cxn modelId="{F74DD7F1-0805-431A-84FA-E8F44171DE91}" type="presOf" srcId="{DB2AFA38-FD02-41E5-B4EB-E10E3C59B305}" destId="{BD56ECB9-95EE-426C-B376-22BD288FFC66}" srcOrd="0" destOrd="0" presId="urn:microsoft.com/office/officeart/2005/8/layout/hChevron3"/>
    <dgm:cxn modelId="{6B09B6DB-22CE-413C-9066-55D22F99A832}"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1</a:t>
          </a:r>
          <a:r>
            <a:rPr lang="en-US" sz="2200" dirty="0" smtClean="0"/>
            <a:t>: </a:t>
          </a:r>
          <a:r>
            <a:rPr lang="en-US" sz="2200" b="0" dirty="0" smtClean="0"/>
            <a:t>Building Collaborative Partnerships</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95AD9F7D-9CD9-4091-A4FA-A34EC756C632}" type="presOf" srcId="{629695BE-1D9D-4395-A7C7-9B07A3DB7E89}" destId="{3365CE83-702E-4B49-8784-60C36D55B041}" srcOrd="0" destOrd="0" presId="urn:microsoft.com/office/officeart/2005/8/layout/hChevron3"/>
    <dgm:cxn modelId="{F162CC81-8F48-487E-B370-F35522205CBB}" type="presOf" srcId="{DB2AFA38-FD02-41E5-B4EB-E10E3C59B305}" destId="{BD56ECB9-95EE-426C-B376-22BD288FFC66}" srcOrd="0" destOrd="0" presId="urn:microsoft.com/office/officeart/2005/8/layout/hChevron3"/>
    <dgm:cxn modelId="{CFFE3FE4-A52A-46DE-B09E-FD40A53DABFC}"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629695BE-1D9D-4395-A7C7-9B07A3DB7E89}">
      <dgm:prSet phldrT="[Text]" custT="1"/>
      <dgm:spPr/>
      <dgm:t>
        <a:bodyPr/>
        <a:lstStyle/>
        <a:p>
          <a:r>
            <a:rPr lang="en-US" sz="2200" b="1" dirty="0" smtClean="0"/>
            <a:t>Task 2</a:t>
          </a:r>
          <a:r>
            <a:rPr lang="en-US" sz="2200" dirty="0" smtClean="0"/>
            <a:t>: </a:t>
          </a:r>
          <a:r>
            <a:rPr lang="en-US" sz="2200" b="0" dirty="0" smtClean="0"/>
            <a:t>Regional Resource Library and Scorecard</a:t>
          </a:r>
          <a:endParaRPr lang="en-US" sz="2200" b="0" dirty="0"/>
        </a:p>
      </dgm:t>
    </dgm:pt>
    <dgm:pt modelId="{423635EE-17BF-4F94-B28B-27EA0A3161AE}" type="sibTrans" cxnId="{B51AFD86-4F78-4BF8-836C-8F6760201EBF}">
      <dgm:prSet/>
      <dgm:spPr/>
      <dgm:t>
        <a:bodyPr/>
        <a:lstStyle/>
        <a:p>
          <a:endParaRPr lang="en-US"/>
        </a:p>
      </dgm:t>
    </dgm:pt>
    <dgm:pt modelId="{3402DFDC-5D76-4118-BC54-ED814A6F82ED}" type="parTrans" cxnId="{B51AFD86-4F78-4BF8-836C-8F6760201EBF}">
      <dgm:prSet/>
      <dgm:spPr/>
      <dgm:t>
        <a:bodyPr/>
        <a:lstStyle/>
        <a:p>
          <a:endParaRPr lang="en-US"/>
        </a:p>
      </dgm:t>
    </dgm:pt>
    <dgm:pt modelId="{BD56ECB9-95EE-426C-B376-22BD288FFC66}" type="pres">
      <dgm:prSet presAssocID="{DB2AFA38-FD02-41E5-B4EB-E10E3C59B305}" presName="Name0" presStyleCnt="0">
        <dgm:presLayoutVars>
          <dgm:dir/>
          <dgm:resizeHandles val="exact"/>
        </dgm:presLayoutVars>
      </dgm:prSet>
      <dgm:spPr/>
    </dgm:pt>
    <dgm:pt modelId="{3365CE83-702E-4B49-8784-60C36D55B041}" type="pres">
      <dgm:prSet presAssocID="{629695BE-1D9D-4395-A7C7-9B07A3DB7E89}" presName="parTxOnly" presStyleLbl="node1" presStyleIdx="0" presStyleCnt="1" custLinFactNeighborX="49" custLinFactNeighborY="6225">
        <dgm:presLayoutVars>
          <dgm:bulletEnabled val="1"/>
        </dgm:presLayoutVars>
      </dgm:prSet>
      <dgm:spPr/>
      <dgm:t>
        <a:bodyPr/>
        <a:lstStyle/>
        <a:p>
          <a:endParaRPr lang="en-US"/>
        </a:p>
      </dgm:t>
    </dgm:pt>
  </dgm:ptLst>
  <dgm:cxnLst>
    <dgm:cxn modelId="{B51AFD86-4F78-4BF8-836C-8F6760201EBF}" srcId="{DB2AFA38-FD02-41E5-B4EB-E10E3C59B305}" destId="{629695BE-1D9D-4395-A7C7-9B07A3DB7E89}" srcOrd="0" destOrd="0" parTransId="{3402DFDC-5D76-4118-BC54-ED814A6F82ED}" sibTransId="{423635EE-17BF-4F94-B28B-27EA0A3161AE}"/>
    <dgm:cxn modelId="{F141374D-4787-4A26-ADB9-8CBF9828CAB5}" type="presOf" srcId="{629695BE-1D9D-4395-A7C7-9B07A3DB7E89}" destId="{3365CE83-702E-4B49-8784-60C36D55B041}" srcOrd="0" destOrd="0" presId="urn:microsoft.com/office/officeart/2005/8/layout/hChevron3"/>
    <dgm:cxn modelId="{04791CF7-219C-452D-AF02-A682E9BEF28B}" type="presOf" srcId="{DB2AFA38-FD02-41E5-B4EB-E10E3C59B305}" destId="{BD56ECB9-95EE-426C-B376-22BD288FFC66}" srcOrd="0" destOrd="0" presId="urn:microsoft.com/office/officeart/2005/8/layout/hChevron3"/>
    <dgm:cxn modelId="{3B22F4C5-E7B8-4DBF-96A9-3E7D283B9AE6}" type="presParOf" srcId="{BD56ECB9-95EE-426C-B376-22BD288FFC66}" destId="{3365CE83-702E-4B49-8784-60C36D55B04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2AFA38-FD02-41E5-B4EB-E10E3C59B305}" type="doc">
      <dgm:prSet loTypeId="urn:microsoft.com/office/officeart/2005/8/layout/hChevron3" loCatId="process" qsTypeId="urn:microsoft.com/office/officeart/2005/8/quickstyle/simple5" qsCatId="simple" csTypeId="urn:microsoft.com/office/officeart/2005/8/colors/accent4_3" csCatId="accent4" phldr="1"/>
      <dgm:spPr/>
    </dgm:pt>
    <dgm:pt modelId="{BD56ECB9-95EE-426C-B376-22BD288FFC66}" type="pres">
      <dgm:prSet presAssocID="{DB2AFA38-FD02-41E5-B4EB-E10E3C59B305}" presName="Name0" presStyleCnt="0">
        <dgm:presLayoutVars>
          <dgm:dir/>
          <dgm:resizeHandles val="exact"/>
        </dgm:presLayoutVars>
      </dgm:prSet>
      <dgm:spPr/>
    </dgm:pt>
  </dgm:ptLst>
  <dgm:cxnLst>
    <dgm:cxn modelId="{05A26D2B-27BA-4D40-BB84-A51E08FDE27A}" type="presOf" srcId="{DB2AFA38-FD02-41E5-B4EB-E10E3C59B305}" destId="{BD56ECB9-95EE-426C-B376-22BD288FFC66}"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4659" y="0"/>
          <a:ext cx="4767042"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5</a:t>
          </a:r>
          <a:r>
            <a:rPr lang="en-US" sz="2200" kern="1200" dirty="0" smtClean="0"/>
            <a:t>: Developing </a:t>
          </a:r>
          <a:r>
            <a:rPr lang="en-US" sz="2200" b="0" kern="1200" dirty="0" smtClean="0">
              <a:solidFill>
                <a:srgbClr val="FFFFFF"/>
              </a:solidFill>
            </a:rPr>
            <a:t>Regional Vision</a:t>
          </a:r>
          <a:endParaRPr lang="en-US" sz="2200" b="0" kern="1200" dirty="0"/>
        </a:p>
      </dsp:txBody>
      <dsp:txXfrm>
        <a:off x="4659" y="0"/>
        <a:ext cx="4590071" cy="7078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7740" y="0"/>
          <a:ext cx="7918629"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3</a:t>
          </a:r>
          <a:r>
            <a:rPr lang="en-US" sz="2200" kern="1200" dirty="0" smtClean="0"/>
            <a:t>: </a:t>
          </a:r>
          <a:r>
            <a:rPr lang="en-US" sz="2200" b="0" kern="1200" dirty="0" smtClean="0"/>
            <a:t>Conducting Public Engagement </a:t>
          </a:r>
          <a:endParaRPr lang="en-US" sz="2200" b="0" kern="1200" dirty="0"/>
        </a:p>
      </dsp:txBody>
      <dsp:txXfrm>
        <a:off x="7740" y="0"/>
        <a:ext cx="7741658" cy="7078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7541" y="0"/>
          <a:ext cx="7715105"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4</a:t>
          </a:r>
          <a:r>
            <a:rPr lang="en-US" sz="2200" kern="1200" dirty="0" smtClean="0"/>
            <a:t>: Enhancing </a:t>
          </a:r>
          <a:r>
            <a:rPr lang="en-US" sz="2200" b="0" kern="1200" dirty="0" smtClean="0"/>
            <a:t>Regional Leadership and Technical Capacity</a:t>
          </a:r>
          <a:endParaRPr lang="en-US" sz="2200" b="0" kern="1200" dirty="0"/>
        </a:p>
      </dsp:txBody>
      <dsp:txXfrm>
        <a:off x="7541" y="0"/>
        <a:ext cx="7538134" cy="7078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4659" y="0"/>
          <a:ext cx="4767042"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5</a:t>
          </a:r>
          <a:r>
            <a:rPr lang="en-US" sz="2200" kern="1200" dirty="0" smtClean="0"/>
            <a:t>: Developing </a:t>
          </a:r>
          <a:r>
            <a:rPr lang="en-US" sz="2200" b="0" kern="1200" dirty="0" smtClean="0">
              <a:solidFill>
                <a:srgbClr val="FFFFFF"/>
              </a:solidFill>
            </a:rPr>
            <a:t>Regional Vision</a:t>
          </a:r>
          <a:endParaRPr lang="en-US" sz="2200" b="0" kern="1200" dirty="0"/>
        </a:p>
      </dsp:txBody>
      <dsp:txXfrm>
        <a:off x="4659" y="0"/>
        <a:ext cx="4590071" cy="7078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2078" y="0"/>
          <a:ext cx="4251704"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endParaRPr lang="en-US" sz="2400" kern="1200" dirty="0"/>
        </a:p>
      </dsp:txBody>
      <dsp:txXfrm>
        <a:off x="2078" y="0"/>
        <a:ext cx="4074733" cy="707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7541" y="0"/>
          <a:ext cx="7715105"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4</a:t>
          </a:r>
          <a:r>
            <a:rPr lang="en-US" sz="2200" kern="1200" dirty="0" smtClean="0"/>
            <a:t>: Enhancing </a:t>
          </a:r>
          <a:r>
            <a:rPr lang="en-US" sz="2200" b="0" kern="1200" dirty="0" smtClean="0"/>
            <a:t>Regional Leadership and Technical Capacity</a:t>
          </a:r>
          <a:endParaRPr lang="en-US" sz="2200" b="0" kern="1200" dirty="0"/>
        </a:p>
      </dsp:txBody>
      <dsp:txXfrm>
        <a:off x="7541" y="0"/>
        <a:ext cx="7538134" cy="707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7740" y="0"/>
          <a:ext cx="7918629"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3</a:t>
          </a:r>
          <a:r>
            <a:rPr lang="en-US" sz="2200" kern="1200" dirty="0" smtClean="0"/>
            <a:t>: </a:t>
          </a:r>
          <a:r>
            <a:rPr lang="en-US" sz="2200" b="0" kern="1200" dirty="0" smtClean="0"/>
            <a:t>Conducting Public Engagement </a:t>
          </a:r>
          <a:endParaRPr lang="en-US" sz="2200" b="0" kern="1200" dirty="0"/>
        </a:p>
      </dsp:txBody>
      <dsp:txXfrm>
        <a:off x="7740" y="0"/>
        <a:ext cx="7741658" cy="707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7926" y="0"/>
          <a:ext cx="8108521"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2</a:t>
          </a:r>
          <a:r>
            <a:rPr lang="en-US" sz="2200" kern="1200" dirty="0" smtClean="0"/>
            <a:t>: </a:t>
          </a:r>
          <a:r>
            <a:rPr lang="en-US" sz="2200" b="0" kern="1200" dirty="0" smtClean="0"/>
            <a:t>Regional Resource Library and Scorecard</a:t>
          </a:r>
          <a:endParaRPr lang="en-US" sz="2200" b="0" kern="1200" dirty="0"/>
        </a:p>
      </dsp:txBody>
      <dsp:txXfrm>
        <a:off x="7926" y="0"/>
        <a:ext cx="7931550" cy="707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8420" y="0"/>
          <a:ext cx="8614533"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1</a:t>
          </a:r>
          <a:r>
            <a:rPr lang="en-US" sz="2200" kern="1200" dirty="0" smtClean="0"/>
            <a:t>: </a:t>
          </a:r>
          <a:r>
            <a:rPr lang="en-US" sz="2200" b="0" kern="1200" dirty="0" smtClean="0"/>
            <a:t>Building Collaborative Partnerships</a:t>
          </a:r>
          <a:endParaRPr lang="en-US" sz="2200" b="0" kern="1200" dirty="0"/>
        </a:p>
      </dsp:txBody>
      <dsp:txXfrm>
        <a:off x="8420" y="0"/>
        <a:ext cx="8437562" cy="7078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2078" y="0"/>
          <a:ext cx="4251704"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endParaRPr lang="en-US" sz="2400" kern="1200" dirty="0"/>
        </a:p>
      </dsp:txBody>
      <dsp:txXfrm>
        <a:off x="2078" y="0"/>
        <a:ext cx="4074733" cy="7078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8420" y="0"/>
          <a:ext cx="8614533"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1</a:t>
          </a:r>
          <a:r>
            <a:rPr lang="en-US" sz="2200" kern="1200" dirty="0" smtClean="0"/>
            <a:t>: </a:t>
          </a:r>
          <a:r>
            <a:rPr lang="en-US" sz="2200" b="0" kern="1200" dirty="0" smtClean="0"/>
            <a:t>Building Collaborative Partnerships</a:t>
          </a:r>
          <a:endParaRPr lang="en-US" sz="2200" b="0" kern="1200" dirty="0"/>
        </a:p>
      </dsp:txBody>
      <dsp:txXfrm>
        <a:off x="8420" y="0"/>
        <a:ext cx="8437562" cy="707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CE83-702E-4B49-8784-60C36D55B041}">
      <dsp:nvSpPr>
        <dsp:cNvPr id="0" name=""/>
        <dsp:cNvSpPr/>
      </dsp:nvSpPr>
      <dsp:spPr>
        <a:xfrm>
          <a:off x="7926" y="0"/>
          <a:ext cx="8108521" cy="707886"/>
        </a:xfrm>
        <a:prstGeom prst="homePlate">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7348" tIns="58674" rIns="29337" bIns="58674" numCol="1" spcCol="1270" anchor="ctr" anchorCtr="0">
          <a:noAutofit/>
        </a:bodyPr>
        <a:lstStyle/>
        <a:p>
          <a:pPr lvl="0" algn="ctr" defTabSz="977900">
            <a:lnSpc>
              <a:spcPct val="90000"/>
            </a:lnSpc>
            <a:spcBef>
              <a:spcPct val="0"/>
            </a:spcBef>
            <a:spcAft>
              <a:spcPct val="35000"/>
            </a:spcAft>
          </a:pPr>
          <a:r>
            <a:rPr lang="en-US" sz="2200" b="1" kern="1200" dirty="0" smtClean="0"/>
            <a:t>Task 2</a:t>
          </a:r>
          <a:r>
            <a:rPr lang="en-US" sz="2200" kern="1200" dirty="0" smtClean="0"/>
            <a:t>: </a:t>
          </a:r>
          <a:r>
            <a:rPr lang="en-US" sz="2200" b="0" kern="1200" dirty="0" smtClean="0"/>
            <a:t>Regional Resource Library and Scorecard</a:t>
          </a:r>
          <a:endParaRPr lang="en-US" sz="2200" b="0" kern="1200" dirty="0"/>
        </a:p>
      </dsp:txBody>
      <dsp:txXfrm>
        <a:off x="7926" y="0"/>
        <a:ext cx="7931550" cy="7078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hdr" sz="quarter"/>
          </p:nvPr>
        </p:nvSpPr>
        <p:spPr bwMode="auto">
          <a:xfrm>
            <a:off x="0" y="0"/>
            <a:ext cx="3170583" cy="478748"/>
          </a:xfrm>
          <a:prstGeom prst="rect">
            <a:avLst/>
          </a:prstGeom>
          <a:noFill/>
          <a:ln w="9525">
            <a:noFill/>
            <a:miter lim="800000"/>
            <a:headEnd/>
            <a:tailEnd/>
          </a:ln>
          <a:effectLst/>
        </p:spPr>
        <p:txBody>
          <a:bodyPr vert="horz" wrap="square" lIns="96642" tIns="48321" rIns="96642" bIns="48321" numCol="1" anchor="t" anchorCtr="0" compatLnSpc="1">
            <a:prstTxWarp prst="textNoShape">
              <a:avLst/>
            </a:prstTxWarp>
          </a:bodyPr>
          <a:lstStyle>
            <a:lvl1pPr defTabSz="966621">
              <a:defRPr sz="1200">
                <a:latin typeface="Times New Roman" pitchFamily="18" charset="0"/>
              </a:defRPr>
            </a:lvl1pPr>
          </a:lstStyle>
          <a:p>
            <a:endParaRPr lang="en-US"/>
          </a:p>
        </p:txBody>
      </p:sp>
      <p:sp>
        <p:nvSpPr>
          <p:cNvPr id="368643" name="Rectangle 3"/>
          <p:cNvSpPr>
            <a:spLocks noGrp="1" noChangeArrowheads="1"/>
          </p:cNvSpPr>
          <p:nvPr>
            <p:ph type="dt" sz="quarter" idx="1"/>
          </p:nvPr>
        </p:nvSpPr>
        <p:spPr bwMode="auto">
          <a:xfrm>
            <a:off x="4144618" y="0"/>
            <a:ext cx="3170583" cy="478748"/>
          </a:xfrm>
          <a:prstGeom prst="rect">
            <a:avLst/>
          </a:prstGeom>
          <a:noFill/>
          <a:ln w="9525">
            <a:noFill/>
            <a:miter lim="800000"/>
            <a:headEnd/>
            <a:tailEnd/>
          </a:ln>
          <a:effectLst/>
        </p:spPr>
        <p:txBody>
          <a:bodyPr vert="horz" wrap="square" lIns="96642" tIns="48321" rIns="96642" bIns="48321" numCol="1" anchor="t" anchorCtr="0" compatLnSpc="1">
            <a:prstTxWarp prst="textNoShape">
              <a:avLst/>
            </a:prstTxWarp>
          </a:bodyPr>
          <a:lstStyle>
            <a:lvl1pPr algn="r" defTabSz="966621">
              <a:defRPr sz="1200">
                <a:latin typeface="Times New Roman" pitchFamily="18" charset="0"/>
              </a:defRPr>
            </a:lvl1pPr>
          </a:lstStyle>
          <a:p>
            <a:endParaRPr lang="en-US"/>
          </a:p>
        </p:txBody>
      </p:sp>
      <p:sp>
        <p:nvSpPr>
          <p:cNvPr id="368644" name="Rectangle 4"/>
          <p:cNvSpPr>
            <a:spLocks noGrp="1" noChangeArrowheads="1"/>
          </p:cNvSpPr>
          <p:nvPr>
            <p:ph type="ftr" sz="quarter" idx="2"/>
          </p:nvPr>
        </p:nvSpPr>
        <p:spPr bwMode="auto">
          <a:xfrm>
            <a:off x="0" y="9122452"/>
            <a:ext cx="3170583" cy="478748"/>
          </a:xfrm>
          <a:prstGeom prst="rect">
            <a:avLst/>
          </a:prstGeom>
          <a:noFill/>
          <a:ln w="9525">
            <a:noFill/>
            <a:miter lim="800000"/>
            <a:headEnd/>
            <a:tailEnd/>
          </a:ln>
          <a:effectLst/>
        </p:spPr>
        <p:txBody>
          <a:bodyPr vert="horz" wrap="square" lIns="96642" tIns="48321" rIns="96642" bIns="48321" numCol="1" anchor="b" anchorCtr="0" compatLnSpc="1">
            <a:prstTxWarp prst="textNoShape">
              <a:avLst/>
            </a:prstTxWarp>
          </a:bodyPr>
          <a:lstStyle>
            <a:lvl1pPr defTabSz="966621">
              <a:defRPr sz="1200">
                <a:latin typeface="Times New Roman" pitchFamily="18" charset="0"/>
              </a:defRPr>
            </a:lvl1pPr>
          </a:lstStyle>
          <a:p>
            <a:endParaRPr lang="en-US"/>
          </a:p>
        </p:txBody>
      </p:sp>
      <p:sp>
        <p:nvSpPr>
          <p:cNvPr id="368645" name="Rectangle 5"/>
          <p:cNvSpPr>
            <a:spLocks noGrp="1" noChangeArrowheads="1"/>
          </p:cNvSpPr>
          <p:nvPr>
            <p:ph type="sldNum" sz="quarter" idx="3"/>
          </p:nvPr>
        </p:nvSpPr>
        <p:spPr bwMode="auto">
          <a:xfrm>
            <a:off x="4144618" y="9122452"/>
            <a:ext cx="3170583" cy="478748"/>
          </a:xfrm>
          <a:prstGeom prst="rect">
            <a:avLst/>
          </a:prstGeom>
          <a:noFill/>
          <a:ln w="9525">
            <a:noFill/>
            <a:miter lim="800000"/>
            <a:headEnd/>
            <a:tailEnd/>
          </a:ln>
          <a:effectLst/>
        </p:spPr>
        <p:txBody>
          <a:bodyPr vert="horz" wrap="square" lIns="96642" tIns="48321" rIns="96642" bIns="48321" numCol="1" anchor="b" anchorCtr="0" compatLnSpc="1">
            <a:prstTxWarp prst="textNoShape">
              <a:avLst/>
            </a:prstTxWarp>
          </a:bodyPr>
          <a:lstStyle>
            <a:lvl1pPr algn="r" defTabSz="966621">
              <a:defRPr sz="1200">
                <a:latin typeface="Times New Roman" pitchFamily="18" charset="0"/>
              </a:defRPr>
            </a:lvl1pPr>
          </a:lstStyle>
          <a:p>
            <a:fld id="{2CCA9B04-62AB-4A35-8519-96F93233684E}" type="slidenum">
              <a:rPr lang="en-US"/>
              <a:pPr/>
              <a:t>‹#›</a:t>
            </a:fld>
            <a:endParaRPr lang="en-US"/>
          </a:p>
        </p:txBody>
      </p:sp>
    </p:spTree>
    <p:extLst>
      <p:ext uri="{BB962C8B-B14F-4D97-AF65-F5344CB8AC3E}">
        <p14:creationId xmlns:p14="http://schemas.microsoft.com/office/powerpoint/2010/main" val="385600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4706" name="Rectangle 2"/>
          <p:cNvSpPr>
            <a:spLocks noGrp="1" noChangeArrowheads="1"/>
          </p:cNvSpPr>
          <p:nvPr>
            <p:ph type="hdr" sz="quarter"/>
          </p:nvPr>
        </p:nvSpPr>
        <p:spPr bwMode="auto">
          <a:xfrm>
            <a:off x="0" y="0"/>
            <a:ext cx="3192118" cy="473830"/>
          </a:xfrm>
          <a:prstGeom prst="rect">
            <a:avLst/>
          </a:prstGeom>
          <a:noFill/>
          <a:ln w="9525">
            <a:noFill/>
            <a:miter lim="800000"/>
            <a:headEnd/>
            <a:tailEnd/>
          </a:ln>
          <a:effectLst/>
        </p:spPr>
        <p:txBody>
          <a:bodyPr vert="horz" wrap="square" lIns="95138" tIns="47570" rIns="95138" bIns="47570" numCol="1" anchor="t" anchorCtr="0" compatLnSpc="1">
            <a:prstTxWarp prst="textNoShape">
              <a:avLst/>
            </a:prstTxWarp>
          </a:bodyPr>
          <a:lstStyle>
            <a:lvl1pPr defTabSz="950154">
              <a:defRPr sz="1200">
                <a:latin typeface="Times New Roman" pitchFamily="18" charset="0"/>
              </a:defRPr>
            </a:lvl1pPr>
          </a:lstStyle>
          <a:p>
            <a:endParaRPr lang="en-US"/>
          </a:p>
        </p:txBody>
      </p:sp>
      <p:sp>
        <p:nvSpPr>
          <p:cNvPr id="584707" name="Rectangle 3"/>
          <p:cNvSpPr>
            <a:spLocks noGrp="1" noChangeArrowheads="1"/>
          </p:cNvSpPr>
          <p:nvPr>
            <p:ph type="dt" idx="1"/>
          </p:nvPr>
        </p:nvSpPr>
        <p:spPr bwMode="auto">
          <a:xfrm>
            <a:off x="4149587" y="0"/>
            <a:ext cx="3192117" cy="473830"/>
          </a:xfrm>
          <a:prstGeom prst="rect">
            <a:avLst/>
          </a:prstGeom>
          <a:noFill/>
          <a:ln w="9525">
            <a:noFill/>
            <a:miter lim="800000"/>
            <a:headEnd/>
            <a:tailEnd/>
          </a:ln>
          <a:effectLst/>
        </p:spPr>
        <p:txBody>
          <a:bodyPr vert="horz" wrap="square" lIns="95138" tIns="47570" rIns="95138" bIns="47570" numCol="1" anchor="t" anchorCtr="0" compatLnSpc="1">
            <a:prstTxWarp prst="textNoShape">
              <a:avLst/>
            </a:prstTxWarp>
          </a:bodyPr>
          <a:lstStyle>
            <a:lvl1pPr algn="r" defTabSz="950154">
              <a:defRPr sz="1200">
                <a:latin typeface="Times New Roman" pitchFamily="18" charset="0"/>
              </a:defRPr>
            </a:lvl1pPr>
          </a:lstStyle>
          <a:p>
            <a:endParaRPr lang="en-US"/>
          </a:p>
        </p:txBody>
      </p:sp>
      <p:sp>
        <p:nvSpPr>
          <p:cNvPr id="584708" name="Rectangle 4"/>
          <p:cNvSpPr>
            <a:spLocks noGrp="1" noRot="1" noChangeAspect="1" noChangeArrowheads="1" noTextEdit="1"/>
          </p:cNvSpPr>
          <p:nvPr>
            <p:ph type="sldImg" idx="2"/>
          </p:nvPr>
        </p:nvSpPr>
        <p:spPr bwMode="auto">
          <a:xfrm>
            <a:off x="1209675" y="709613"/>
            <a:ext cx="4841875" cy="3630612"/>
          </a:xfrm>
          <a:prstGeom prst="rect">
            <a:avLst/>
          </a:prstGeom>
          <a:noFill/>
          <a:ln w="9525">
            <a:solidFill>
              <a:srgbClr val="000000"/>
            </a:solidFill>
            <a:miter lim="800000"/>
            <a:headEnd/>
            <a:tailEnd/>
          </a:ln>
          <a:effectLst/>
        </p:spPr>
      </p:sp>
      <p:sp>
        <p:nvSpPr>
          <p:cNvPr id="584709" name="Rectangle 5"/>
          <p:cNvSpPr>
            <a:spLocks noGrp="1" noChangeArrowheads="1"/>
          </p:cNvSpPr>
          <p:nvPr>
            <p:ph type="body" sz="quarter" idx="3"/>
          </p:nvPr>
        </p:nvSpPr>
        <p:spPr bwMode="auto">
          <a:xfrm>
            <a:off x="957470" y="4575982"/>
            <a:ext cx="5347252" cy="4341526"/>
          </a:xfrm>
          <a:prstGeom prst="rect">
            <a:avLst/>
          </a:prstGeom>
          <a:noFill/>
          <a:ln w="9525">
            <a:noFill/>
            <a:miter lim="800000"/>
            <a:headEnd/>
            <a:tailEnd/>
          </a:ln>
          <a:effectLst/>
        </p:spPr>
        <p:txBody>
          <a:bodyPr vert="horz" wrap="square" lIns="95138" tIns="47570" rIns="95138" bIns="475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4710" name="Rectangle 6"/>
          <p:cNvSpPr>
            <a:spLocks noGrp="1" noChangeArrowheads="1"/>
          </p:cNvSpPr>
          <p:nvPr>
            <p:ph type="ftr" sz="quarter" idx="4"/>
          </p:nvPr>
        </p:nvSpPr>
        <p:spPr bwMode="auto">
          <a:xfrm>
            <a:off x="0" y="9153604"/>
            <a:ext cx="3192118" cy="473829"/>
          </a:xfrm>
          <a:prstGeom prst="rect">
            <a:avLst/>
          </a:prstGeom>
          <a:noFill/>
          <a:ln w="9525">
            <a:noFill/>
            <a:miter lim="800000"/>
            <a:headEnd/>
            <a:tailEnd/>
          </a:ln>
          <a:effectLst/>
        </p:spPr>
        <p:txBody>
          <a:bodyPr vert="horz" wrap="square" lIns="95138" tIns="47570" rIns="95138" bIns="47570" numCol="1" anchor="b" anchorCtr="0" compatLnSpc="1">
            <a:prstTxWarp prst="textNoShape">
              <a:avLst/>
            </a:prstTxWarp>
          </a:bodyPr>
          <a:lstStyle>
            <a:lvl1pPr defTabSz="950154">
              <a:defRPr sz="1200">
                <a:latin typeface="Times New Roman" pitchFamily="18" charset="0"/>
              </a:defRPr>
            </a:lvl1pPr>
          </a:lstStyle>
          <a:p>
            <a:endParaRPr lang="en-US"/>
          </a:p>
        </p:txBody>
      </p:sp>
      <p:sp>
        <p:nvSpPr>
          <p:cNvPr id="584711" name="Rectangle 7"/>
          <p:cNvSpPr>
            <a:spLocks noGrp="1" noChangeArrowheads="1"/>
          </p:cNvSpPr>
          <p:nvPr>
            <p:ph type="sldNum" sz="quarter" idx="5"/>
          </p:nvPr>
        </p:nvSpPr>
        <p:spPr bwMode="auto">
          <a:xfrm>
            <a:off x="4149587" y="9153604"/>
            <a:ext cx="3192117" cy="473829"/>
          </a:xfrm>
          <a:prstGeom prst="rect">
            <a:avLst/>
          </a:prstGeom>
          <a:noFill/>
          <a:ln w="9525">
            <a:noFill/>
            <a:miter lim="800000"/>
            <a:headEnd/>
            <a:tailEnd/>
          </a:ln>
          <a:effectLst/>
        </p:spPr>
        <p:txBody>
          <a:bodyPr vert="horz" wrap="square" lIns="95138" tIns="47570" rIns="95138" bIns="47570" numCol="1" anchor="b" anchorCtr="0" compatLnSpc="1">
            <a:prstTxWarp prst="textNoShape">
              <a:avLst/>
            </a:prstTxWarp>
          </a:bodyPr>
          <a:lstStyle>
            <a:lvl1pPr algn="r" defTabSz="950154">
              <a:defRPr sz="1200">
                <a:latin typeface="Times New Roman" pitchFamily="18" charset="0"/>
              </a:defRPr>
            </a:lvl1pPr>
          </a:lstStyle>
          <a:p>
            <a:fld id="{84002AA9-8CFA-48B7-A3EE-D0728D16C097}" type="slidenum">
              <a:rPr lang="en-US"/>
              <a:pPr/>
              <a:t>‹#›</a:t>
            </a:fld>
            <a:endParaRPr lang="en-US"/>
          </a:p>
        </p:txBody>
      </p:sp>
    </p:spTree>
    <p:extLst>
      <p:ext uri="{BB962C8B-B14F-4D97-AF65-F5344CB8AC3E}">
        <p14:creationId xmlns:p14="http://schemas.microsoft.com/office/powerpoint/2010/main" val="24542388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pPr defTabSz="949325"/>
            <a:fld id="{D4BC5940-4EB9-4897-97A5-0C8778EA1195}" type="slidenum">
              <a:rPr lang="en-US" smtClean="0">
                <a:solidFill>
                  <a:prstClr val="black"/>
                </a:solidFill>
              </a:rPr>
              <a:pPr defTabSz="949325"/>
              <a:t>2</a:t>
            </a:fld>
            <a:endParaRPr lang="en-US" smtClean="0">
              <a:solidFill>
                <a:prstClr val="black"/>
              </a:solidFill>
            </a:endParaRPr>
          </a:p>
        </p:txBody>
      </p:sp>
      <p:sp>
        <p:nvSpPr>
          <p:cNvPr id="47106" name="Rectangle 2"/>
          <p:cNvSpPr>
            <a:spLocks noGrp="1" noRot="1" noChangeAspect="1" noChangeArrowheads="1" noTextEdit="1"/>
          </p:cNvSpPr>
          <p:nvPr>
            <p:ph type="sldImg"/>
          </p:nvPr>
        </p:nvSpPr>
        <p:spPr>
          <a:xfrm>
            <a:off x="1212850" y="709613"/>
            <a:ext cx="4840288" cy="3630612"/>
          </a:xfrm>
          <a:ln/>
        </p:spPr>
      </p:sp>
      <p:sp>
        <p:nvSpPr>
          <p:cNvPr id="4710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Design at all scales</a:t>
            </a:r>
            <a:r>
              <a:rPr lang="en-US" dirty="0" smtClean="0"/>
              <a:t>,</a:t>
            </a:r>
            <a:r>
              <a:rPr lang="en-US" baseline="0" dirty="0" smtClean="0"/>
              <a:t> to design at the scale of the region is more zoomed out than Burnham’s Plan for Chicago, L’Enfant’s plan for DC.  </a:t>
            </a:r>
            <a:endParaRPr lang="en-US" dirty="0" smtClean="0"/>
          </a:p>
          <a:p>
            <a:endParaRPr lang="en-US" dirty="0" smtClean="0"/>
          </a:p>
          <a:p>
            <a:r>
              <a:rPr lang="en-US" dirty="0" smtClean="0"/>
              <a:t>Here’s a sample</a:t>
            </a:r>
            <a:r>
              <a:rPr lang="en-US" baseline="0" dirty="0" smtClean="0"/>
              <a:t> of the type of mapping which could be produced for all the counties in the partnership. There was no client, we did this as interested citizens and residents of South Florida.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8945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take stock of the work you’ve done. The achievements thus far. </a:t>
            </a:r>
          </a:p>
          <a:p>
            <a:endParaRPr lang="en-US" dirty="0" smtClean="0"/>
          </a:p>
          <a:p>
            <a:r>
              <a:rPr lang="en-US" dirty="0" smtClean="0"/>
              <a:t>More flights leave</a:t>
            </a:r>
            <a:r>
              <a:rPr lang="en-US" baseline="0" dirty="0" smtClean="0"/>
              <a:t> Miami International Airport for the Caribbean and South America than any other airport (from Preserving Paradise 2008). This gives Miami the </a:t>
            </a:r>
            <a:r>
              <a:rPr lang="en-US" baseline="0" dirty="0" err="1" smtClean="0"/>
              <a:t>knickname</a:t>
            </a:r>
            <a:r>
              <a:rPr lang="en-US" baseline="0" dirty="0" smtClean="0"/>
              <a:t> “the Capital of South America”. There is truth to this,  but more than that it is a hub for the convergence of South American and Caribbean cultures.  </a:t>
            </a:r>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Our passenger and freight hubs, the airports and seaports,</a:t>
            </a:r>
            <a:r>
              <a:rPr lang="en-US" baseline="0" dirty="0" smtClean="0"/>
              <a:t> and major economic engines of the region.  The ports that are working to become docking facilities for super freighters that will bypass west coast ports (skip the overland trucking routes) and  travel a widened Panama Canal.</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19</a:t>
            </a:fld>
            <a:endParaRPr lang="en-US"/>
          </a:p>
        </p:txBody>
      </p:sp>
    </p:spTree>
    <p:extLst>
      <p:ext uri="{BB962C8B-B14F-4D97-AF65-F5344CB8AC3E}">
        <p14:creationId xmlns:p14="http://schemas.microsoft.com/office/powerpoint/2010/main" val="183469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take stock of the work you’ve done. The achievements thus far. </a:t>
            </a:r>
          </a:p>
          <a:p>
            <a:endParaRPr lang="en-US" dirty="0" smtClean="0"/>
          </a:p>
          <a:p>
            <a:r>
              <a:rPr lang="en-US" dirty="0" smtClean="0"/>
              <a:t>More flights leave</a:t>
            </a:r>
            <a:r>
              <a:rPr lang="en-US" baseline="0" dirty="0" smtClean="0"/>
              <a:t> Miami International Airport for the Caribbean and South America than any other airport (from Preserving Paradise 2008). This gives Miami the </a:t>
            </a:r>
            <a:r>
              <a:rPr lang="en-US" baseline="0" dirty="0" err="1" smtClean="0"/>
              <a:t>knickname</a:t>
            </a:r>
            <a:r>
              <a:rPr lang="en-US" baseline="0" dirty="0" smtClean="0"/>
              <a:t> “the Capital of South America”. There is truth to this,  but more than that it is a hub for the convergence of South American and Caribbean cultures.  </a:t>
            </a:r>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Our passenger and freight hubs, the airports and seaports,</a:t>
            </a:r>
            <a:r>
              <a:rPr lang="en-US" baseline="0" dirty="0" smtClean="0"/>
              <a:t> and major economic engines of the region.  The ports that are working to become docking facilities for super freighters that will bypass west coast ports (skip the overland trucking routes) and  travel a widened Panama Canal.</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20</a:t>
            </a:fld>
            <a:endParaRPr lang="en-US"/>
          </a:p>
        </p:txBody>
      </p:sp>
    </p:spTree>
    <p:extLst>
      <p:ext uri="{BB962C8B-B14F-4D97-AF65-F5344CB8AC3E}">
        <p14:creationId xmlns:p14="http://schemas.microsoft.com/office/powerpoint/2010/main" val="183469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a:t>
            </a:r>
            <a:r>
              <a:rPr lang="en-US" baseline="0" dirty="0" smtClean="0"/>
              <a:t> e</a:t>
            </a:r>
            <a:r>
              <a:rPr lang="en-US" dirty="0" smtClean="0"/>
              <a:t>xisting and imminent premium transit service.  </a:t>
            </a:r>
          </a:p>
          <a:p>
            <a:endParaRPr lang="en-US" dirty="0" smtClean="0"/>
          </a:p>
          <a:p>
            <a:r>
              <a:rPr lang="en-US" i="1" dirty="0" smtClean="0"/>
              <a:t>Bus</a:t>
            </a:r>
            <a:r>
              <a:rPr lang="en-US" i="1" baseline="0" dirty="0" smtClean="0"/>
              <a:t> system not shown</a:t>
            </a:r>
            <a:endParaRPr lang="en-US" i="1" dirty="0" smtClean="0"/>
          </a:p>
        </p:txBody>
      </p:sp>
      <p:sp>
        <p:nvSpPr>
          <p:cNvPr id="4" name="Slide Number Placeholder 3"/>
          <p:cNvSpPr>
            <a:spLocks noGrp="1"/>
          </p:cNvSpPr>
          <p:nvPr>
            <p:ph type="sldNum" sz="quarter" idx="10"/>
          </p:nvPr>
        </p:nvSpPr>
        <p:spPr/>
        <p:txBody>
          <a:bodyPr/>
          <a:lstStyle/>
          <a:p>
            <a:fld id="{84002AA9-8CFA-48B7-A3EE-D0728D16C097}" type="slidenum">
              <a:rPr lang="en-US" smtClean="0"/>
              <a:pPr/>
              <a:t>21</a:t>
            </a:fld>
            <a:endParaRPr lang="en-US"/>
          </a:p>
        </p:txBody>
      </p:sp>
    </p:spTree>
    <p:extLst>
      <p:ext uri="{BB962C8B-B14F-4D97-AF65-F5344CB8AC3E}">
        <p14:creationId xmlns:p14="http://schemas.microsoft.com/office/powerpoint/2010/main" val="2352861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Go further,</a:t>
            </a:r>
            <a:r>
              <a:rPr lang="en-US" b="0" baseline="0" dirty="0" smtClean="0"/>
              <a:t> imagine the future. What if…</a:t>
            </a:r>
          </a:p>
          <a:p>
            <a:endParaRPr lang="en-US" baseline="0" dirty="0" smtClean="0"/>
          </a:p>
          <a:p>
            <a:r>
              <a:rPr lang="en-US" dirty="0" smtClean="0"/>
              <a:t>Notice the current conditions on the left, compared to</a:t>
            </a:r>
            <a:r>
              <a:rPr lang="en-US" baseline="0" dirty="0" smtClean="0"/>
              <a:t> the map at the right, which shows the where we need to head in order to make automobiles less necessary. The multi-county area can be considered as one comprehensive system by virtue of the linear order of our coastal community.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22</a:t>
            </a:fld>
            <a:endParaRPr lang="en-US"/>
          </a:p>
        </p:txBody>
      </p:sp>
    </p:spTree>
    <p:extLst>
      <p:ext uri="{BB962C8B-B14F-4D97-AF65-F5344CB8AC3E}">
        <p14:creationId xmlns:p14="http://schemas.microsoft.com/office/powerpoint/2010/main" val="242758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round of improvements include completing</a:t>
            </a:r>
            <a:r>
              <a:rPr lang="en-US" baseline="0" dirty="0" smtClean="0"/>
              <a:t> our urban rail system such as Metrorail and FEC corridor.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23</a:t>
            </a:fld>
            <a:endParaRPr lang="en-US"/>
          </a:p>
        </p:txBody>
      </p:sp>
    </p:spTree>
    <p:extLst>
      <p:ext uri="{BB962C8B-B14F-4D97-AF65-F5344CB8AC3E}">
        <p14:creationId xmlns:p14="http://schemas.microsoft.com/office/powerpoint/2010/main" val="728765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 these</a:t>
            </a:r>
            <a:r>
              <a:rPr lang="en-US" baseline="0" dirty="0" smtClean="0"/>
              <a:t> with other premium transit upgrades such as light rail, street car, and bus rapid transit, to get us off of the perpetual treadmill of highway expansion and worsening air quality.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24</a:t>
            </a:fld>
            <a:endParaRPr lang="en-US"/>
          </a:p>
        </p:txBody>
      </p:sp>
    </p:spTree>
    <p:extLst>
      <p:ext uri="{BB962C8B-B14F-4D97-AF65-F5344CB8AC3E}">
        <p14:creationId xmlns:p14="http://schemas.microsoft.com/office/powerpoint/2010/main" val="1714507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serious</a:t>
            </a:r>
            <a:r>
              <a:rPr lang="en-US" baseline="0" dirty="0" smtClean="0"/>
              <a:t> about using water-born transit (ferries, hydrofoils, water taxis) to acknowledge that our region is defined by water, and we once had a highly evolved transit web which connected water travel to land travel in a seamless way, both for freight and passengers.  We can once again tap into a greater circle of economic partners such as our island neighbors, including the Florida Keys, the Bahamas, and the further afield.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25</a:t>
            </a:fld>
            <a:endParaRPr lang="en-US"/>
          </a:p>
        </p:txBody>
      </p:sp>
    </p:spTree>
    <p:extLst>
      <p:ext uri="{BB962C8B-B14F-4D97-AF65-F5344CB8AC3E}">
        <p14:creationId xmlns:p14="http://schemas.microsoft.com/office/powerpoint/2010/main" val="271916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to do this well, for it to be worth our time what we need is not just</a:t>
            </a:r>
            <a:r>
              <a:rPr lang="en-US" baseline="0" dirty="0" smtClean="0"/>
              <a:t> coarse-grained </a:t>
            </a:r>
            <a:r>
              <a:rPr lang="en-US" baseline="0" dirty="0" err="1" smtClean="0"/>
              <a:t>bullseyes</a:t>
            </a:r>
            <a:r>
              <a:rPr lang="en-US" baseline="0" dirty="0" smtClean="0"/>
              <a:t> and vectors.  We need a regional vision which leaps back and forth across different scales, and a team which is courageous enough to confront the specifics of the regional infrastructure and land use patterns and is equipped to answer questions such as “where should the precise alignments of transit routes and stations be located?”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26</a:t>
            </a:fld>
            <a:endParaRPr lang="en-US"/>
          </a:p>
        </p:txBody>
      </p:sp>
    </p:spTree>
    <p:extLst>
      <p:ext uri="{BB962C8B-B14F-4D97-AF65-F5344CB8AC3E}">
        <p14:creationId xmlns:p14="http://schemas.microsoft.com/office/powerpoint/2010/main" val="236262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serious</a:t>
            </a:r>
            <a:r>
              <a:rPr lang="en-US" baseline="0" dirty="0" smtClean="0"/>
              <a:t> about using water-born transit (ferries, hydrofoils, water taxis) to acknowledge that our region is defined by water, and we once had a highly evolved transit web which connected water travel to land travel in a seamless way, both for freight and passengers.  We can once again tap into a greater circle of economic partners such as our island neighbors, including the Florida Keys, the Bahamas, and the further afield.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27</a:t>
            </a:fld>
            <a:endParaRPr lang="en-US"/>
          </a:p>
        </p:txBody>
      </p:sp>
    </p:spTree>
    <p:extLst>
      <p:ext uri="{BB962C8B-B14F-4D97-AF65-F5344CB8AC3E}">
        <p14:creationId xmlns:p14="http://schemas.microsoft.com/office/powerpoint/2010/main" val="271916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7953B77-30B3-41D8-9FDE-A5D214DB7DC3}" type="slidenum">
              <a:rPr lang="en-US" smtClean="0">
                <a:solidFill>
                  <a:prstClr val="black"/>
                </a:solidFill>
              </a:rPr>
              <a:pPr/>
              <a:t>3</a:t>
            </a:fld>
            <a:endParaRPr lang="en-US" dirty="0" smtClean="0">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pPr defTabSz="949325"/>
            <a:fld id="{D4BC5940-4EB9-4897-97A5-0C8778EA1195}" type="slidenum">
              <a:rPr lang="en-US" smtClean="0">
                <a:solidFill>
                  <a:prstClr val="black"/>
                </a:solidFill>
              </a:rPr>
              <a:pPr defTabSz="949325"/>
              <a:t>28</a:t>
            </a:fld>
            <a:endParaRPr lang="en-US" smtClean="0">
              <a:solidFill>
                <a:prstClr val="black"/>
              </a:solidFill>
            </a:endParaRPr>
          </a:p>
        </p:txBody>
      </p:sp>
      <p:sp>
        <p:nvSpPr>
          <p:cNvPr id="47106" name="Rectangle 2"/>
          <p:cNvSpPr>
            <a:spLocks noGrp="1" noRot="1" noChangeAspect="1" noChangeArrowheads="1" noTextEdit="1"/>
          </p:cNvSpPr>
          <p:nvPr>
            <p:ph type="sldImg"/>
          </p:nvPr>
        </p:nvSpPr>
        <p:spPr>
          <a:xfrm>
            <a:off x="1212850" y="709613"/>
            <a:ext cx="4840288" cy="3630612"/>
          </a:xfrm>
          <a:ln/>
        </p:spPr>
      </p:sp>
      <p:sp>
        <p:nvSpPr>
          <p:cNvPr id="471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to</a:t>
            </a:r>
            <a:r>
              <a:rPr lang="en-US" baseline="0" dirty="0" smtClean="0"/>
              <a:t> continue the regional dialogue like that described in Southeast Florida 2060</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4</a:t>
            </a:fld>
            <a:endParaRPr lang="en-US"/>
          </a:p>
        </p:txBody>
      </p:sp>
    </p:spTree>
    <p:extLst>
      <p:ext uri="{BB962C8B-B14F-4D97-AF65-F5344CB8AC3E}">
        <p14:creationId xmlns:p14="http://schemas.microsoft.com/office/powerpoint/2010/main" val="80335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9">
              <a:defRPr/>
            </a:pPr>
            <a:r>
              <a:rPr lang="en-US" baseline="0" dirty="0" smtClean="0"/>
              <a:t>Tour team was chosen with three goals in mind: increase </a:t>
            </a:r>
            <a:r>
              <a:rPr lang="en-US" dirty="0"/>
              <a:t>global/national economic competitiveness; increase housing supply/affordability; and prepare for climate change/sea level rise.   </a:t>
            </a:r>
          </a:p>
          <a:p>
            <a:pPr defTabSz="914319">
              <a:defRPr/>
            </a:pPr>
            <a:endParaRPr lang="en-US" dirty="0"/>
          </a:p>
          <a:p>
            <a:pPr defTabSz="914319">
              <a:defRPr/>
            </a:pPr>
            <a:r>
              <a:rPr lang="en-US" dirty="0"/>
              <a:t> </a:t>
            </a:r>
          </a:p>
          <a:p>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5538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t>
            </a:r>
            <a:r>
              <a:rPr lang="en-US" baseline="0" dirty="0" smtClean="0"/>
              <a:t>a work plan we have refined further since the submittal of the SOQ which we can come back to and discuss later. Suffice to say we have a plan for every task…</a:t>
            </a:r>
          </a:p>
          <a:p>
            <a:endParaRPr lang="en-US" baseline="0" dirty="0" smtClean="0"/>
          </a:p>
          <a:p>
            <a:r>
              <a:rPr lang="en-US" baseline="0" dirty="0" smtClean="0"/>
              <a:t>This is just a rough outline and we look forward to working with the committee on this</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pPr/>
              <a:t>13</a:t>
            </a:fld>
            <a:endParaRPr lang="en-US"/>
          </a:p>
        </p:txBody>
      </p:sp>
    </p:spTree>
    <p:extLst>
      <p:ext uri="{BB962C8B-B14F-4D97-AF65-F5344CB8AC3E}">
        <p14:creationId xmlns:p14="http://schemas.microsoft.com/office/powerpoint/2010/main" val="80335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Regional</a:t>
            </a:r>
            <a:r>
              <a:rPr lang="en-US" baseline="0" dirty="0" smtClean="0"/>
              <a:t> planning typically has no clear constituency with the exception of large regional organizations.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a:t>
            </a:r>
            <a:r>
              <a:rPr lang="en-US" baseline="0" dirty="0" smtClean="0"/>
              <a:t>constituency must be built. We have excellent relationships with every one of our clients public and private. They, along with our friends and classmates, are the leadership of South Florida.  The people we have worked with will want to be part of this process, they will take ownership, identify with the plan, and add its goals and objectives to their work. </a:t>
            </a:r>
          </a:p>
          <a:p>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2303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baseline="0" dirty="0" smtClean="0"/>
              <a:t>form the national cannon on planning.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4206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baseline="0" dirty="0" smtClean="0"/>
              <a:t>form the national cannon on planning.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4206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Design at all scales</a:t>
            </a:r>
            <a:r>
              <a:rPr lang="en-US" dirty="0" smtClean="0"/>
              <a:t>,</a:t>
            </a:r>
            <a:r>
              <a:rPr lang="en-US" baseline="0" dirty="0" smtClean="0"/>
              <a:t> to design at the scale of the region is more zoomed out than Burnham’s Plan for Chicago, L’Enfant’s plan for DC.  </a:t>
            </a:r>
            <a:endParaRPr lang="en-US" dirty="0" smtClean="0"/>
          </a:p>
          <a:p>
            <a:endParaRPr lang="en-US" dirty="0" smtClean="0"/>
          </a:p>
          <a:p>
            <a:r>
              <a:rPr lang="en-US" dirty="0" smtClean="0"/>
              <a:t>Here’s a sample</a:t>
            </a:r>
            <a:r>
              <a:rPr lang="en-US" baseline="0" dirty="0" smtClean="0"/>
              <a:t> of the type of mapping which could be produced for all the counties in the partnership. There was no client, we did this as interested citizens and residents of South Florida. </a:t>
            </a:r>
            <a:endParaRPr lang="en-US" dirty="0"/>
          </a:p>
        </p:txBody>
      </p:sp>
      <p:sp>
        <p:nvSpPr>
          <p:cNvPr id="4" name="Slide Number Placeholder 3"/>
          <p:cNvSpPr>
            <a:spLocks noGrp="1"/>
          </p:cNvSpPr>
          <p:nvPr>
            <p:ph type="sldNum" sz="quarter" idx="10"/>
          </p:nvPr>
        </p:nvSpPr>
        <p:spPr/>
        <p:txBody>
          <a:bodyPr/>
          <a:lstStyle/>
          <a:p>
            <a:fld id="{84002AA9-8CFA-48B7-A3EE-D0728D16C09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08945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8A41D2-B322-42A3-97AA-A047DF9BCBB9}" type="slidenum">
              <a:rPr lang="en-US"/>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AE1373-E213-42DD-812D-170A190A183E}" type="slidenum">
              <a:rPr lang="en-US"/>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C56565-3DA9-40FB-85D5-7AF65F44AC92}" type="slidenum">
              <a:rPr lang="en-US"/>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368CD41D-8333-4B52-AA12-4CD70EAF5079}" type="slidenum">
              <a:rPr lang="en-US"/>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9"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08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990DB73-1B58-4507-A128-25524AB65FE4}"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280BFEB-E5C1-420C-81FE-0EB7DF5E2F87}"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CDEEBB1-2680-4763-A8FB-EC82765DC71C}"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7"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709E32F6-339B-476E-910F-57A96F8431F5}"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8"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9"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89E67D5-9FD3-4A44-A2BE-B904BC9106B4}"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4"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5"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0FEF27B-CCCB-4EBD-8797-A4CE2EE0B747}"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3"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4"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D162CBD-A177-4CFD-95B5-C474EB0D4121}"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974B9F-D564-496E-B2C9-B8F676F6B724}" type="slidenum">
              <a:rPr lang="en-US"/>
              <a:pPr/>
              <a:t>‹#›</a:t>
            </a:fld>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7"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0673458-6793-44CE-A4BB-949DAF76A771}"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7"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0A7F99A-5124-47B3-9B95-5111BE4FFA2E}"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0CBE46EF-96B5-456F-BACB-413FD7E510E5}"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5" name="Rectangle 10"/>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FFFFCC"/>
              </a:solidFill>
              <a:latin typeface="Arial Rounded MT Bold" pitchFamily="34" charset="0"/>
              <a:ea typeface="+mn-ea"/>
              <a:cs typeface="+mn-cs"/>
            </a:endParaRPr>
          </a:p>
        </p:txBody>
      </p:sp>
      <p:sp>
        <p:nvSpPr>
          <p:cNvPr id="6" name="Rectangle 11"/>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9084C32-189E-4192-A411-BD7C9FC487F1}" type="slidenum">
              <a:rPr lang="en-US" sz="1400" kern="1200">
                <a:solidFill>
                  <a:srgbClr val="FFFFCC"/>
                </a:solidFill>
                <a:latin typeface="Arial Rounded MT Bold" pitchFamily="34" charset="0"/>
                <a:ea typeface="+mn-ea"/>
                <a:cs typeface="+mn-cs"/>
              </a:rPr>
              <a:pPr algn="r" rtl="0" eaLnBrk="0" fontAlgn="base" hangingPunct="0">
                <a:spcBef>
                  <a:spcPct val="0"/>
                </a:spcBef>
                <a:spcAft>
                  <a:spcPct val="0"/>
                </a:spcAft>
                <a:defRPr/>
              </a:pPr>
              <a:t>‹#›</a:t>
            </a:fld>
            <a:endParaRPr lang="en-US" sz="1400" kern="1200">
              <a:solidFill>
                <a:srgbClr val="FFFFCC"/>
              </a:solidFill>
              <a:latin typeface="Arial Rounded MT Bold"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673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243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317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431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608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93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1F35F6-F97D-4F2A-BF32-B2849D6926AA}" type="slidenum">
              <a:rPr lang="en-US"/>
              <a:pPr/>
              <a:t>‹#›</a:t>
            </a:fld>
            <a:endParaRPr lang="en-US"/>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346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755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180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835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87622-8551-4813-ADB8-699B03B421A7}"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873E5B-BB04-4339-BA93-94B8511D4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36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8A41D2-B322-42A3-97AA-A047DF9BCB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95199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974B9F-D564-496E-B2C9-B8F676F6B7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40382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1F35F6-F97D-4F2A-BF32-B2849D6926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30731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156B82-9AE9-4F2A-A024-671A16AA02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40576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5CE750-FDD1-4285-BB5C-ADCF77183E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39278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156B82-9AE9-4F2A-A024-671A16AA0200}" type="slidenum">
              <a:rPr lang="en-US"/>
              <a:pPr/>
              <a:t>‹#›</a:t>
            </a:fld>
            <a:endParaRPr lang="en-US"/>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9F10F6-C051-43E1-BEBC-FAC58F1D91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334254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A7DCB4E-A915-4CB5-8DE4-F1644B397E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87446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BF7AAF-8DC5-47FA-B401-69DD3233C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8203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DA7A51-F85C-45A4-BFFC-E2A4E1363E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85782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AE1373-E213-42DD-812D-170A190A18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365903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C56565-3DA9-40FB-85D5-7AF65F44AC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1131974"/>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368CD41D-8333-4B52-AA12-4CD70EAF50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328576"/>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549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75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05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95CE750-FDD1-4285-BB5C-ADCF77183E8C}" type="slidenum">
              <a:rPr lang="en-US"/>
              <a:pPr/>
              <a:t>‹#›</a:t>
            </a:fld>
            <a:endParaRPr lang="en-US"/>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211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226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48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008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980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01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773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9C7BB-FAE0-443C-AA49-49E71C572E6E}" type="datetimeFigureOut">
              <a:rPr lang="en-US" smtClean="0">
                <a:solidFill>
                  <a:prstClr val="black">
                    <a:tint val="75000"/>
                  </a:prstClr>
                </a:solidFill>
              </a:rPr>
              <a:pPr/>
              <a:t>2/16/2012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F44419-97F7-49F9-9A8F-BB8D2317A1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22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F9F10F6-C051-43E1-BEBC-FAC58F1D9171}" type="slidenum">
              <a:rPr lang="en-US"/>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A7DCB4E-A915-4CB5-8DE4-F1644B397ED5}" type="slidenum">
              <a:rPr lang="en-US"/>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BF7AAF-8DC5-47FA-B401-69DD3233CB33}" type="slidenum">
              <a:rPr lang="en-US"/>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DA7A51-F85C-45A4-BFFC-E2A4E1363E76}" type="slidenum">
              <a:rPr lang="en-US"/>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7735EB0-1EBA-44DB-920F-368AF91E901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ransition spd="med">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27"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lgn="l" rtl="0" eaLnBrk="0" fontAlgn="base" hangingPunct="0">
              <a:spcBef>
                <a:spcPct val="0"/>
              </a:spcBef>
              <a:spcAft>
                <a:spcPct val="0"/>
              </a:spcAft>
              <a:defRPr/>
            </a:pPr>
            <a:endParaRPr lang="en-US" kern="1200">
              <a:solidFill>
                <a:srgbClr val="FFFFCC"/>
              </a:solidFill>
              <a:latin typeface="Arial Rounded MT Bold" pitchFamily="34" charset="0"/>
              <a:ea typeface="+mn-ea"/>
              <a:cs typeface="+mn-cs"/>
            </a:endParaRPr>
          </a:p>
        </p:txBody>
      </p:sp>
      <p:sp>
        <p:nvSpPr>
          <p:cNvPr id="103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rtl="0" eaLnBrk="0" fontAlgn="base" hangingPunct="0">
              <a:spcBef>
                <a:spcPct val="0"/>
              </a:spcBef>
              <a:spcAft>
                <a:spcPct val="0"/>
              </a:spcAft>
              <a:defRPr/>
            </a:pPr>
            <a:endParaRPr lang="en-US" kern="1200">
              <a:solidFill>
                <a:srgbClr val="FFFFCC"/>
              </a:solidFill>
              <a:latin typeface="Arial Rounded MT Bold" pitchFamily="34" charset="0"/>
              <a:ea typeface="+mn-ea"/>
              <a:cs typeface="+mn-cs"/>
            </a:endParaRPr>
          </a:p>
        </p:txBody>
      </p:sp>
      <p:sp>
        <p:nvSpPr>
          <p:cNvPr id="103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rtl="0" eaLnBrk="0" fontAlgn="base" hangingPunct="0">
              <a:spcBef>
                <a:spcPct val="0"/>
              </a:spcBef>
              <a:spcAft>
                <a:spcPct val="0"/>
              </a:spcAft>
              <a:defRPr/>
            </a:pPr>
            <a:fld id="{3499C75A-623F-42AF-8735-4A4DD29A7D73}" type="slidenum">
              <a:rPr lang="en-US" kern="1200">
                <a:solidFill>
                  <a:srgbClr val="FFFFCC"/>
                </a:solidFill>
                <a:latin typeface="Arial Rounded MT Bold" pitchFamily="34" charset="0"/>
                <a:ea typeface="+mn-ea"/>
                <a:cs typeface="+mn-cs"/>
              </a:rPr>
              <a:pPr rtl="0" eaLnBrk="0" fontAlgn="base" hangingPunct="0">
                <a:spcBef>
                  <a:spcPct val="0"/>
                </a:spcBef>
                <a:spcAft>
                  <a:spcPct val="0"/>
                </a:spcAft>
                <a:defRPr/>
              </a:pPr>
              <a:t>‹#›</a:t>
            </a:fld>
            <a:endParaRPr lang="en-US" kern="1200">
              <a:solidFill>
                <a:srgbClr val="FFFFCC"/>
              </a:solidFill>
              <a:latin typeface="Arial Rounded MT Bold" pitchFamily="34" charset="0"/>
              <a:ea typeface="+mn-ea"/>
              <a:cs typeface="+mn-cs"/>
            </a:endParaRP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Arial Rounded MT Bold" pitchFamily="34" charset="0"/>
        </a:defRPr>
      </a:lvl2pPr>
      <a:lvl3pPr algn="r" rtl="0" eaLnBrk="0" fontAlgn="base" hangingPunct="0">
        <a:spcBef>
          <a:spcPct val="0"/>
        </a:spcBef>
        <a:spcAft>
          <a:spcPct val="0"/>
        </a:spcAft>
        <a:defRPr sz="4400" i="1">
          <a:solidFill>
            <a:schemeClr val="tx2"/>
          </a:solidFill>
          <a:latin typeface="Arial Rounded MT Bold" pitchFamily="34" charset="0"/>
        </a:defRPr>
      </a:lvl3pPr>
      <a:lvl4pPr algn="r" rtl="0" eaLnBrk="0" fontAlgn="base" hangingPunct="0">
        <a:spcBef>
          <a:spcPct val="0"/>
        </a:spcBef>
        <a:spcAft>
          <a:spcPct val="0"/>
        </a:spcAft>
        <a:defRPr sz="4400" i="1">
          <a:solidFill>
            <a:schemeClr val="tx2"/>
          </a:solidFill>
          <a:latin typeface="Arial Rounded MT Bold" pitchFamily="34" charset="0"/>
        </a:defRPr>
      </a:lvl4pPr>
      <a:lvl5pPr algn="r" rtl="0" eaLnBrk="0" fontAlgn="base" hangingPunct="0">
        <a:spcBef>
          <a:spcPct val="0"/>
        </a:spcBef>
        <a:spcAft>
          <a:spcPct val="0"/>
        </a:spcAft>
        <a:defRPr sz="4400" i="1">
          <a:solidFill>
            <a:schemeClr val="tx2"/>
          </a:solidFill>
          <a:latin typeface="Arial Rounded MT Bold" pitchFamily="34" charset="0"/>
        </a:defRPr>
      </a:lvl5pPr>
      <a:lvl6pPr marL="457200" algn="r" rtl="0" eaLnBrk="0" fontAlgn="base" hangingPunct="0">
        <a:spcBef>
          <a:spcPct val="0"/>
        </a:spcBef>
        <a:spcAft>
          <a:spcPct val="0"/>
        </a:spcAft>
        <a:defRPr sz="4400" i="1">
          <a:solidFill>
            <a:schemeClr val="tx2"/>
          </a:solidFill>
          <a:latin typeface="Arial Rounded MT Bold" pitchFamily="34" charset="0"/>
        </a:defRPr>
      </a:lvl6pPr>
      <a:lvl7pPr marL="914400" algn="r" rtl="0" eaLnBrk="0" fontAlgn="base" hangingPunct="0">
        <a:spcBef>
          <a:spcPct val="0"/>
        </a:spcBef>
        <a:spcAft>
          <a:spcPct val="0"/>
        </a:spcAft>
        <a:defRPr sz="4400" i="1">
          <a:solidFill>
            <a:schemeClr val="tx2"/>
          </a:solidFill>
          <a:latin typeface="Arial Rounded MT Bold" pitchFamily="34" charset="0"/>
        </a:defRPr>
      </a:lvl7pPr>
      <a:lvl8pPr marL="1371600" algn="r" rtl="0" eaLnBrk="0" fontAlgn="base" hangingPunct="0">
        <a:spcBef>
          <a:spcPct val="0"/>
        </a:spcBef>
        <a:spcAft>
          <a:spcPct val="0"/>
        </a:spcAft>
        <a:defRPr sz="4400" i="1">
          <a:solidFill>
            <a:schemeClr val="tx2"/>
          </a:solidFill>
          <a:latin typeface="Arial Rounded MT Bold" pitchFamily="34" charset="0"/>
        </a:defRPr>
      </a:lvl8pPr>
      <a:lvl9pPr marL="1828800" algn="r" rtl="0" eaLnBrk="0" fontAlgn="base" hangingPunct="0">
        <a:spcBef>
          <a:spcPct val="0"/>
        </a:spcBef>
        <a:spcAft>
          <a:spcPct val="0"/>
        </a:spcAft>
        <a:defRPr sz="4400" i="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D87622-8551-4813-ADB8-699B03B421A7}" type="datetimeFigureOut">
              <a:rPr lang="en-US" smtClean="0">
                <a:solidFill>
                  <a:prstClr val="black">
                    <a:tint val="75000"/>
                  </a:prstClr>
                </a:solidFill>
                <a:latin typeface="Calibri"/>
              </a:rPr>
              <a:pPr fontAlgn="auto">
                <a:spcBef>
                  <a:spcPts val="0"/>
                </a:spcBef>
                <a:spcAft>
                  <a:spcPts val="0"/>
                </a:spcAft>
              </a:pPr>
              <a:t>2/16/2012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4873E5B-BB04-4339-BA93-94B8511D49D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055150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7735EB0-1EBA-44DB-920F-368AF91E90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48840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ransition spd="med">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C9C7BB-FAE0-443C-AA49-49E71C572E6E}" type="datetimeFigureOut">
              <a:rPr lang="en-US" smtClean="0">
                <a:solidFill>
                  <a:prstClr val="black">
                    <a:tint val="75000"/>
                  </a:prstClr>
                </a:solidFill>
                <a:latin typeface="Calibri"/>
              </a:rPr>
              <a:pPr fontAlgn="auto">
                <a:spcBef>
                  <a:spcPts val="0"/>
                </a:spcBef>
                <a:spcAft>
                  <a:spcPts val="0"/>
                </a:spcAft>
              </a:pPr>
              <a:t>2/16/2012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FF44419-97F7-49F9-9A8F-BB8D2317A12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472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slideLayout" Target="../slideLayouts/slideLayout53.xml"/><Relationship Id="rId1" Type="http://schemas.openxmlformats.org/officeDocument/2006/relationships/tags" Target="../tags/tag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Layout" Target="../slideLayouts/slideLayout53.xml"/><Relationship Id="rId1" Type="http://schemas.openxmlformats.org/officeDocument/2006/relationships/tags" Target="../tags/tag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slideLayout" Target="../slideLayouts/slideLayout53.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tags" Target="../tags/tag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53.xml"/><Relationship Id="rId1" Type="http://schemas.openxmlformats.org/officeDocument/2006/relationships/tags" Target="../tags/tag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53.xml"/><Relationship Id="rId1" Type="http://schemas.openxmlformats.org/officeDocument/2006/relationships/tags" Target="../tags/tag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slideLayout" Target="../slideLayouts/slideLayout53.xml"/><Relationship Id="rId1" Type="http://schemas.openxmlformats.org/officeDocument/2006/relationships/tags" Target="../tags/tag4.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53.xml"/><Relationship Id="rId1" Type="http://schemas.openxmlformats.org/officeDocument/2006/relationships/tags" Target="../tags/tag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72002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3057096"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57096" y="647020"/>
            <a:ext cx="0" cy="24922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637047" y="633251"/>
            <a:ext cx="0" cy="57021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0541"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20386" y="3255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00894" y="32368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086294" y="32462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71266" y="316954"/>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2647" y="308405"/>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7898" y="3171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Text Box 3"/>
          <p:cNvSpPr txBox="1">
            <a:spLocks noChangeArrowheads="1"/>
          </p:cNvSpPr>
          <p:nvPr/>
        </p:nvSpPr>
        <p:spPr bwMode="auto">
          <a:xfrm>
            <a:off x="1" y="6445551"/>
            <a:ext cx="9144000" cy="461665"/>
          </a:xfrm>
          <a:prstGeom prst="rect">
            <a:avLst/>
          </a:prstGeom>
          <a:solidFill>
            <a:schemeClr val="tx1"/>
          </a:solidFill>
          <a:ln w="9525">
            <a:noFill/>
            <a:miter lim="800000"/>
            <a:headEnd/>
            <a:tailEnd/>
          </a:ln>
        </p:spPr>
        <p:txBody>
          <a:bodyPr wrap="square">
            <a:spAutoFit/>
          </a:bodyPr>
          <a:lstStyle/>
          <a:p>
            <a:pPr eaLnBrk="0" fontAlgn="auto" hangingPunct="0">
              <a:spcBef>
                <a:spcPts val="0"/>
              </a:spcBef>
              <a:spcAft>
                <a:spcPts val="0"/>
              </a:spcAft>
            </a:pPr>
            <a:r>
              <a:rPr lang="en-US" sz="2000" dirty="0">
                <a:solidFill>
                  <a:srgbClr val="FFFFFF"/>
                </a:solidFill>
                <a:latin typeface="Arial" charset="0"/>
              </a:rPr>
              <a:t> </a:t>
            </a:r>
            <a:r>
              <a:rPr lang="en-US" dirty="0" smtClean="0">
                <a:solidFill>
                  <a:srgbClr val="FFFFFF"/>
                </a:solidFill>
                <a:latin typeface="Calibri"/>
              </a:rPr>
              <a:t>Task 5</a:t>
            </a:r>
            <a:endParaRPr lang="en-US" dirty="0">
              <a:solidFill>
                <a:srgbClr val="FFFFFF"/>
              </a:solidFill>
              <a:latin typeface="Calibri"/>
            </a:endParaRPr>
          </a:p>
        </p:txBody>
      </p:sp>
      <p:sp>
        <p:nvSpPr>
          <p:cNvPr id="4" name="Flowchart: Process 3"/>
          <p:cNvSpPr/>
          <p:nvPr/>
        </p:nvSpPr>
        <p:spPr>
          <a:xfrm>
            <a:off x="0" y="0"/>
            <a:ext cx="4071695"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2012</a:t>
            </a:r>
            <a:endParaRPr lang="en-US" sz="1800" dirty="0">
              <a:solidFill>
                <a:prstClr val="white"/>
              </a:solidFill>
            </a:endParaRPr>
          </a:p>
        </p:txBody>
      </p:sp>
      <p:sp>
        <p:nvSpPr>
          <p:cNvPr id="27" name="Flowchart: Process 26"/>
          <p:cNvSpPr/>
          <p:nvPr/>
        </p:nvSpPr>
        <p:spPr>
          <a:xfrm>
            <a:off x="13300" y="328209"/>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8" name="Flowchart: Process 27"/>
          <p:cNvSpPr/>
          <p:nvPr/>
        </p:nvSpPr>
        <p:spPr>
          <a:xfrm>
            <a:off x="1027898" y="327872"/>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29" name="Flowchart: Process 28"/>
          <p:cNvSpPr/>
          <p:nvPr/>
        </p:nvSpPr>
        <p:spPr>
          <a:xfrm>
            <a:off x="2042497" y="327879"/>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30" name="Flowchart: Process 29"/>
          <p:cNvSpPr/>
          <p:nvPr/>
        </p:nvSpPr>
        <p:spPr>
          <a:xfrm>
            <a:off x="3057096" y="328209"/>
            <a:ext cx="1014599" cy="305041"/>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48" name="Flowchart: Process 47"/>
          <p:cNvSpPr/>
          <p:nvPr/>
        </p:nvSpPr>
        <p:spPr>
          <a:xfrm>
            <a:off x="4071696" y="167"/>
            <a:ext cx="4058396" cy="316954"/>
          </a:xfrm>
          <a:prstGeom prst="flowChartProcess">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2013</a:t>
            </a:r>
            <a:endParaRPr lang="en-US" sz="1800" dirty="0">
              <a:solidFill>
                <a:prstClr val="white"/>
              </a:solidFill>
            </a:endParaRPr>
          </a:p>
        </p:txBody>
      </p:sp>
      <p:sp>
        <p:nvSpPr>
          <p:cNvPr id="49" name="Flowchart: Process 48"/>
          <p:cNvSpPr/>
          <p:nvPr/>
        </p:nvSpPr>
        <p:spPr>
          <a:xfrm>
            <a:off x="4071695" y="325191"/>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50" name="Flowchart: Process 49"/>
          <p:cNvSpPr/>
          <p:nvPr/>
        </p:nvSpPr>
        <p:spPr>
          <a:xfrm>
            <a:off x="5086294" y="325521"/>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51" name="Flowchart: Process 50"/>
          <p:cNvSpPr/>
          <p:nvPr/>
        </p:nvSpPr>
        <p:spPr>
          <a:xfrm>
            <a:off x="6100893" y="324626"/>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52" name="Flowchart: Process 51"/>
          <p:cNvSpPr/>
          <p:nvPr/>
        </p:nvSpPr>
        <p:spPr>
          <a:xfrm>
            <a:off x="7115492" y="323171"/>
            <a:ext cx="1014599" cy="306324"/>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53" name="Flowchart: Process 52"/>
          <p:cNvSpPr/>
          <p:nvPr/>
        </p:nvSpPr>
        <p:spPr>
          <a:xfrm>
            <a:off x="8130093" y="1083"/>
            <a:ext cx="1013908"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2014</a:t>
            </a:r>
            <a:endParaRPr lang="en-US" sz="1800" dirty="0">
              <a:solidFill>
                <a:prstClr val="white"/>
              </a:solidFill>
            </a:endParaRPr>
          </a:p>
        </p:txBody>
      </p:sp>
      <p:sp>
        <p:nvSpPr>
          <p:cNvPr id="54" name="Flowchart: Process 53"/>
          <p:cNvSpPr/>
          <p:nvPr/>
        </p:nvSpPr>
        <p:spPr>
          <a:xfrm>
            <a:off x="8130092" y="321305"/>
            <a:ext cx="1014599" cy="306324"/>
          </a:xfrm>
          <a:prstGeom prst="flowChartProcess">
            <a:avLst/>
          </a:prstGeom>
          <a:solidFill>
            <a:srgbClr val="BC4744"/>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66" name="Text Box 3"/>
          <p:cNvSpPr txBox="1">
            <a:spLocks noChangeArrowheads="1"/>
          </p:cNvSpPr>
          <p:nvPr/>
        </p:nvSpPr>
        <p:spPr bwMode="auto">
          <a:xfrm rot="16200000">
            <a:off x="7226095" y="2499867"/>
            <a:ext cx="319192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dirty="0">
                <a:solidFill>
                  <a:srgbClr val="FFFFFF"/>
                </a:solidFill>
                <a:latin typeface="Arial" charset="0"/>
              </a:rPr>
              <a:t> </a:t>
            </a:r>
            <a:r>
              <a:rPr lang="en-US" sz="1800" dirty="0" smtClean="0">
                <a:solidFill>
                  <a:srgbClr val="FFFFFF"/>
                </a:solidFill>
                <a:latin typeface="Calibri"/>
              </a:rPr>
              <a:t>February 2014</a:t>
            </a:r>
            <a:endParaRPr lang="en-US" sz="1800" dirty="0">
              <a:solidFill>
                <a:srgbClr val="FFFFFF"/>
              </a:solidFill>
              <a:latin typeface="Calibri"/>
            </a:endParaRPr>
          </a:p>
        </p:txBody>
      </p:sp>
      <p:graphicFrame>
        <p:nvGraphicFramePr>
          <p:cNvPr id="35" name="Diagram 34"/>
          <p:cNvGraphicFramePr/>
          <p:nvPr>
            <p:extLst>
              <p:ext uri="{D42A27DB-BD31-4B8C-83A1-F6EECF244321}">
                <p14:modId xmlns:p14="http://schemas.microsoft.com/office/powerpoint/2010/main" val="2484876386"/>
              </p:ext>
            </p:extLst>
          </p:nvPr>
        </p:nvGraphicFramePr>
        <p:xfrm>
          <a:off x="3057096" y="903265"/>
          <a:ext cx="4771702"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Rectangle 36"/>
          <p:cNvSpPr/>
          <p:nvPr/>
        </p:nvSpPr>
        <p:spPr>
          <a:xfrm>
            <a:off x="3057096" y="1879853"/>
            <a:ext cx="1750936"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8" name="Text Box 3"/>
          <p:cNvSpPr txBox="1">
            <a:spLocks noChangeArrowheads="1"/>
          </p:cNvSpPr>
          <p:nvPr/>
        </p:nvSpPr>
        <p:spPr bwMode="auto">
          <a:xfrm>
            <a:off x="3057096" y="1879853"/>
            <a:ext cx="600891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5.1  Develop </a:t>
            </a:r>
            <a:r>
              <a:rPr lang="en-US" sz="1800" b="1" dirty="0">
                <a:solidFill>
                  <a:prstClr val="white"/>
                </a:solidFill>
                <a:latin typeface="Calibri"/>
              </a:rPr>
              <a:t>Workshop Framework and Content </a:t>
            </a:r>
          </a:p>
        </p:txBody>
      </p:sp>
      <p:sp>
        <p:nvSpPr>
          <p:cNvPr id="63" name="Rectangle 62"/>
          <p:cNvSpPr/>
          <p:nvPr/>
        </p:nvSpPr>
        <p:spPr>
          <a:xfrm>
            <a:off x="4808032" y="2300294"/>
            <a:ext cx="507301"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4" name="Text Box 3"/>
          <p:cNvSpPr txBox="1">
            <a:spLocks noChangeArrowheads="1"/>
          </p:cNvSpPr>
          <p:nvPr/>
        </p:nvSpPr>
        <p:spPr bwMode="auto">
          <a:xfrm>
            <a:off x="4808032" y="2304450"/>
            <a:ext cx="3550407"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5.2  Workshop </a:t>
            </a:r>
            <a:r>
              <a:rPr lang="en-US" sz="1800" b="1" dirty="0">
                <a:solidFill>
                  <a:prstClr val="white"/>
                </a:solidFill>
                <a:latin typeface="Calibri"/>
              </a:rPr>
              <a:t>Training </a:t>
            </a:r>
            <a:r>
              <a:rPr lang="en-US" sz="1800" b="1" dirty="0" smtClean="0">
                <a:solidFill>
                  <a:prstClr val="white"/>
                </a:solidFill>
                <a:latin typeface="Calibri"/>
              </a:rPr>
              <a:t>w/ Partners </a:t>
            </a:r>
            <a:endParaRPr lang="en-US" sz="1800" b="1" dirty="0">
              <a:solidFill>
                <a:prstClr val="white"/>
              </a:solidFill>
              <a:latin typeface="Calibri"/>
            </a:endParaRPr>
          </a:p>
        </p:txBody>
      </p:sp>
      <p:sp>
        <p:nvSpPr>
          <p:cNvPr id="65" name="Rectangle 64"/>
          <p:cNvSpPr/>
          <p:nvPr/>
        </p:nvSpPr>
        <p:spPr>
          <a:xfrm>
            <a:off x="5315331" y="2715755"/>
            <a:ext cx="1014599"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7" name="Text Box 3"/>
          <p:cNvSpPr txBox="1">
            <a:spLocks noChangeArrowheads="1"/>
          </p:cNvSpPr>
          <p:nvPr/>
        </p:nvSpPr>
        <p:spPr bwMode="auto">
          <a:xfrm>
            <a:off x="5315333" y="2730612"/>
            <a:ext cx="3829357"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5.3  Regional </a:t>
            </a:r>
            <a:r>
              <a:rPr lang="en-US" sz="1800" b="1" dirty="0">
                <a:solidFill>
                  <a:prstClr val="white"/>
                </a:solidFill>
                <a:latin typeface="Calibri"/>
              </a:rPr>
              <a:t>Workshops </a:t>
            </a:r>
          </a:p>
        </p:txBody>
      </p:sp>
      <p:sp>
        <p:nvSpPr>
          <p:cNvPr id="68" name="Rectangle 67"/>
          <p:cNvSpPr/>
          <p:nvPr/>
        </p:nvSpPr>
        <p:spPr>
          <a:xfrm>
            <a:off x="5615239" y="3135256"/>
            <a:ext cx="719586"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9" name="Text Box 3"/>
          <p:cNvSpPr txBox="1">
            <a:spLocks noChangeArrowheads="1"/>
          </p:cNvSpPr>
          <p:nvPr/>
        </p:nvSpPr>
        <p:spPr bwMode="auto">
          <a:xfrm>
            <a:off x="304801" y="3139227"/>
            <a:ext cx="6045224"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5.4  Compile &amp; Analyze </a:t>
            </a:r>
            <a:r>
              <a:rPr lang="en-US" sz="1800" b="1" dirty="0">
                <a:solidFill>
                  <a:prstClr val="white"/>
                </a:solidFill>
                <a:latin typeface="Calibri"/>
              </a:rPr>
              <a:t>Workshops Results</a:t>
            </a:r>
          </a:p>
        </p:txBody>
      </p:sp>
      <p:sp>
        <p:nvSpPr>
          <p:cNvPr id="70" name="Rectangle 69"/>
          <p:cNvSpPr/>
          <p:nvPr/>
        </p:nvSpPr>
        <p:spPr>
          <a:xfrm>
            <a:off x="6061553" y="3560569"/>
            <a:ext cx="521682"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1" name="Text Box 3"/>
          <p:cNvSpPr txBox="1">
            <a:spLocks noChangeArrowheads="1"/>
          </p:cNvSpPr>
          <p:nvPr/>
        </p:nvSpPr>
        <p:spPr bwMode="auto">
          <a:xfrm>
            <a:off x="1257087" y="3564540"/>
            <a:ext cx="5351106"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5.5  Create </a:t>
            </a:r>
            <a:r>
              <a:rPr lang="en-US" sz="1800" b="1" dirty="0">
                <a:solidFill>
                  <a:prstClr val="white"/>
                </a:solidFill>
                <a:latin typeface="Calibri"/>
              </a:rPr>
              <a:t>Alternative Future Scenarios </a:t>
            </a:r>
          </a:p>
        </p:txBody>
      </p:sp>
      <p:sp>
        <p:nvSpPr>
          <p:cNvPr id="72" name="Rectangle 71"/>
          <p:cNvSpPr/>
          <p:nvPr/>
        </p:nvSpPr>
        <p:spPr>
          <a:xfrm>
            <a:off x="6322394" y="3984944"/>
            <a:ext cx="514836"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3" name="Text Box 3"/>
          <p:cNvSpPr txBox="1">
            <a:spLocks noChangeArrowheads="1"/>
          </p:cNvSpPr>
          <p:nvPr/>
        </p:nvSpPr>
        <p:spPr bwMode="auto">
          <a:xfrm>
            <a:off x="1250287" y="3988915"/>
            <a:ext cx="5586944"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5.6  Evaluate </a:t>
            </a:r>
            <a:r>
              <a:rPr lang="en-US" sz="1800" b="1" dirty="0">
                <a:solidFill>
                  <a:prstClr val="white"/>
                </a:solidFill>
                <a:latin typeface="Calibri"/>
              </a:rPr>
              <a:t>Model Scenarios, Present Findings </a:t>
            </a:r>
          </a:p>
        </p:txBody>
      </p:sp>
      <p:sp>
        <p:nvSpPr>
          <p:cNvPr id="74" name="Rectangle 73"/>
          <p:cNvSpPr/>
          <p:nvPr/>
        </p:nvSpPr>
        <p:spPr>
          <a:xfrm>
            <a:off x="6224839" y="4407443"/>
            <a:ext cx="250370"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5" name="Text Box 3"/>
          <p:cNvSpPr txBox="1">
            <a:spLocks noChangeArrowheads="1"/>
          </p:cNvSpPr>
          <p:nvPr/>
        </p:nvSpPr>
        <p:spPr bwMode="auto">
          <a:xfrm>
            <a:off x="1764236" y="4411414"/>
            <a:ext cx="4710974"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5.7  Outreach </a:t>
            </a:r>
            <a:r>
              <a:rPr lang="en-US" sz="1800" b="1" dirty="0">
                <a:solidFill>
                  <a:prstClr val="white"/>
                </a:solidFill>
                <a:latin typeface="Calibri"/>
              </a:rPr>
              <a:t>Program and Regional Dialogue </a:t>
            </a:r>
          </a:p>
        </p:txBody>
      </p:sp>
      <p:sp>
        <p:nvSpPr>
          <p:cNvPr id="76" name="Rectangle 75"/>
          <p:cNvSpPr/>
          <p:nvPr/>
        </p:nvSpPr>
        <p:spPr>
          <a:xfrm>
            <a:off x="6322394" y="4829113"/>
            <a:ext cx="677120"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7" name="Text Box 3"/>
          <p:cNvSpPr txBox="1">
            <a:spLocks noChangeArrowheads="1"/>
          </p:cNvSpPr>
          <p:nvPr/>
        </p:nvSpPr>
        <p:spPr bwMode="auto">
          <a:xfrm>
            <a:off x="2271534" y="4833084"/>
            <a:ext cx="4308277"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5.8  Choose </a:t>
            </a:r>
            <a:r>
              <a:rPr lang="en-US" sz="1800" b="1" dirty="0">
                <a:solidFill>
                  <a:prstClr val="white"/>
                </a:solidFill>
                <a:latin typeface="Calibri"/>
              </a:rPr>
              <a:t>and Model Preferred Scenario </a:t>
            </a:r>
          </a:p>
        </p:txBody>
      </p:sp>
      <p:sp>
        <p:nvSpPr>
          <p:cNvPr id="78" name="Rectangle 77"/>
          <p:cNvSpPr/>
          <p:nvPr/>
        </p:nvSpPr>
        <p:spPr>
          <a:xfrm>
            <a:off x="6747354" y="5252619"/>
            <a:ext cx="1014160"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9" name="Text Box 3"/>
          <p:cNvSpPr txBox="1">
            <a:spLocks noChangeArrowheads="1"/>
          </p:cNvSpPr>
          <p:nvPr/>
        </p:nvSpPr>
        <p:spPr bwMode="auto">
          <a:xfrm>
            <a:off x="2271535" y="5245889"/>
            <a:ext cx="5489979"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5.9 Create </a:t>
            </a:r>
            <a:r>
              <a:rPr lang="en-US" sz="1800" b="1" dirty="0">
                <a:solidFill>
                  <a:prstClr val="white"/>
                </a:solidFill>
                <a:latin typeface="Calibri"/>
              </a:rPr>
              <a:t>Vision Plan</a:t>
            </a:r>
          </a:p>
        </p:txBody>
      </p:sp>
      <p:cxnSp>
        <p:nvCxnSpPr>
          <p:cNvPr id="80" name="Straight Connector 79"/>
          <p:cNvCxnSpPr/>
          <p:nvPr/>
        </p:nvCxnSpPr>
        <p:spPr>
          <a:xfrm>
            <a:off x="3057096" y="5191715"/>
            <a:ext cx="0" cy="5921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3792350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3057096"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637047" y="633251"/>
            <a:ext cx="0" cy="57021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0541"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20386" y="3255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00894" y="32368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086294" y="32462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71266" y="316954"/>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2647" y="308405"/>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7898" y="3171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Text Box 3"/>
          <p:cNvSpPr txBox="1">
            <a:spLocks noChangeArrowheads="1"/>
          </p:cNvSpPr>
          <p:nvPr/>
        </p:nvSpPr>
        <p:spPr bwMode="auto">
          <a:xfrm>
            <a:off x="1" y="6445551"/>
            <a:ext cx="9144000" cy="461665"/>
          </a:xfrm>
          <a:prstGeom prst="rect">
            <a:avLst/>
          </a:prstGeom>
          <a:solidFill>
            <a:schemeClr val="tx1"/>
          </a:solidFill>
          <a:ln w="9525">
            <a:noFill/>
            <a:miter lim="800000"/>
            <a:headEnd/>
            <a:tailEnd/>
          </a:ln>
        </p:spPr>
        <p:txBody>
          <a:bodyPr wrap="square">
            <a:spAutoFit/>
          </a:bodyPr>
          <a:lstStyle/>
          <a:p>
            <a:pPr eaLnBrk="0" fontAlgn="auto" hangingPunct="0">
              <a:spcBef>
                <a:spcPts val="0"/>
              </a:spcBef>
              <a:spcAft>
                <a:spcPts val="0"/>
              </a:spcAft>
            </a:pPr>
            <a:r>
              <a:rPr lang="en-US" sz="2000" dirty="0">
                <a:solidFill>
                  <a:srgbClr val="FFFFFF"/>
                </a:solidFill>
                <a:latin typeface="Arial" charset="0"/>
              </a:rPr>
              <a:t> </a:t>
            </a:r>
            <a:r>
              <a:rPr lang="en-US" dirty="0" smtClean="0">
                <a:solidFill>
                  <a:srgbClr val="FFFFFF"/>
                </a:solidFill>
                <a:latin typeface="Calibri"/>
              </a:rPr>
              <a:t>Task 6</a:t>
            </a:r>
            <a:endParaRPr lang="en-US" dirty="0">
              <a:solidFill>
                <a:srgbClr val="FFFFFF"/>
              </a:solidFill>
              <a:latin typeface="Calibri"/>
            </a:endParaRPr>
          </a:p>
        </p:txBody>
      </p:sp>
      <p:sp>
        <p:nvSpPr>
          <p:cNvPr id="4" name="Flowchart: Process 3"/>
          <p:cNvSpPr/>
          <p:nvPr/>
        </p:nvSpPr>
        <p:spPr>
          <a:xfrm>
            <a:off x="0" y="0"/>
            <a:ext cx="4071695"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2012</a:t>
            </a:r>
            <a:endParaRPr lang="en-US" sz="1800" dirty="0">
              <a:solidFill>
                <a:prstClr val="white"/>
              </a:solidFill>
            </a:endParaRPr>
          </a:p>
        </p:txBody>
      </p:sp>
      <p:sp>
        <p:nvSpPr>
          <p:cNvPr id="27" name="Flowchart: Process 26"/>
          <p:cNvSpPr/>
          <p:nvPr/>
        </p:nvSpPr>
        <p:spPr>
          <a:xfrm>
            <a:off x="13300" y="328209"/>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8" name="Flowchart: Process 27"/>
          <p:cNvSpPr/>
          <p:nvPr/>
        </p:nvSpPr>
        <p:spPr>
          <a:xfrm>
            <a:off x="1027898" y="327872"/>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29" name="Flowchart: Process 28"/>
          <p:cNvSpPr/>
          <p:nvPr/>
        </p:nvSpPr>
        <p:spPr>
          <a:xfrm>
            <a:off x="2042497" y="327879"/>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30" name="Flowchart: Process 29"/>
          <p:cNvSpPr/>
          <p:nvPr/>
        </p:nvSpPr>
        <p:spPr>
          <a:xfrm>
            <a:off x="3057096" y="328209"/>
            <a:ext cx="1014599" cy="305041"/>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48" name="Flowchart: Process 47"/>
          <p:cNvSpPr/>
          <p:nvPr/>
        </p:nvSpPr>
        <p:spPr>
          <a:xfrm>
            <a:off x="4071696" y="167"/>
            <a:ext cx="4058396" cy="316954"/>
          </a:xfrm>
          <a:prstGeom prst="flowChartProcess">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2013</a:t>
            </a:r>
            <a:endParaRPr lang="en-US" sz="1800" dirty="0">
              <a:solidFill>
                <a:prstClr val="white"/>
              </a:solidFill>
            </a:endParaRPr>
          </a:p>
        </p:txBody>
      </p:sp>
      <p:sp>
        <p:nvSpPr>
          <p:cNvPr id="49" name="Flowchart: Process 48"/>
          <p:cNvSpPr/>
          <p:nvPr/>
        </p:nvSpPr>
        <p:spPr>
          <a:xfrm>
            <a:off x="4071695" y="325191"/>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50" name="Flowchart: Process 49"/>
          <p:cNvSpPr/>
          <p:nvPr/>
        </p:nvSpPr>
        <p:spPr>
          <a:xfrm>
            <a:off x="5086294" y="325521"/>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51" name="Flowchart: Process 50"/>
          <p:cNvSpPr/>
          <p:nvPr/>
        </p:nvSpPr>
        <p:spPr>
          <a:xfrm>
            <a:off x="6100893" y="324626"/>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52" name="Flowchart: Process 51"/>
          <p:cNvSpPr/>
          <p:nvPr/>
        </p:nvSpPr>
        <p:spPr>
          <a:xfrm>
            <a:off x="7115492" y="323171"/>
            <a:ext cx="1014599" cy="306324"/>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53" name="Flowchart: Process 52"/>
          <p:cNvSpPr/>
          <p:nvPr/>
        </p:nvSpPr>
        <p:spPr>
          <a:xfrm>
            <a:off x="8130093" y="1083"/>
            <a:ext cx="1013908"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2014</a:t>
            </a:r>
            <a:endParaRPr lang="en-US" sz="1800" dirty="0">
              <a:solidFill>
                <a:prstClr val="white"/>
              </a:solidFill>
            </a:endParaRPr>
          </a:p>
        </p:txBody>
      </p:sp>
      <p:sp>
        <p:nvSpPr>
          <p:cNvPr id="54" name="Flowchart: Process 53"/>
          <p:cNvSpPr/>
          <p:nvPr/>
        </p:nvSpPr>
        <p:spPr>
          <a:xfrm>
            <a:off x="8130092" y="321305"/>
            <a:ext cx="1014599" cy="306324"/>
          </a:xfrm>
          <a:prstGeom prst="flowChartProcess">
            <a:avLst/>
          </a:prstGeom>
          <a:solidFill>
            <a:srgbClr val="BC4744"/>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66" name="Text Box 3"/>
          <p:cNvSpPr txBox="1">
            <a:spLocks noChangeArrowheads="1"/>
          </p:cNvSpPr>
          <p:nvPr/>
        </p:nvSpPr>
        <p:spPr bwMode="auto">
          <a:xfrm rot="16200000">
            <a:off x="7226095" y="2499867"/>
            <a:ext cx="319192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dirty="0">
                <a:solidFill>
                  <a:srgbClr val="FFFFFF"/>
                </a:solidFill>
                <a:latin typeface="Arial" charset="0"/>
              </a:rPr>
              <a:t> </a:t>
            </a:r>
            <a:r>
              <a:rPr lang="en-US" sz="1800" dirty="0" smtClean="0">
                <a:solidFill>
                  <a:srgbClr val="FFFFFF"/>
                </a:solidFill>
                <a:latin typeface="Calibri"/>
              </a:rPr>
              <a:t>February 2014</a:t>
            </a:r>
            <a:endParaRPr lang="en-US" sz="1800" dirty="0">
              <a:solidFill>
                <a:srgbClr val="FFFFFF"/>
              </a:solidFill>
              <a:latin typeface="Calibri"/>
            </a:endParaRPr>
          </a:p>
        </p:txBody>
      </p:sp>
      <p:sp>
        <p:nvSpPr>
          <p:cNvPr id="37" name="Rectangle 36"/>
          <p:cNvSpPr/>
          <p:nvPr/>
        </p:nvSpPr>
        <p:spPr>
          <a:xfrm>
            <a:off x="4343400" y="1879853"/>
            <a:ext cx="4293990"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8" name="Text Box 3"/>
          <p:cNvSpPr txBox="1">
            <a:spLocks noChangeArrowheads="1"/>
          </p:cNvSpPr>
          <p:nvPr/>
        </p:nvSpPr>
        <p:spPr bwMode="auto">
          <a:xfrm>
            <a:off x="3918861" y="1879853"/>
            <a:ext cx="4827046"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6.1  Develop </a:t>
            </a:r>
            <a:r>
              <a:rPr lang="en-US" sz="1800" b="1" dirty="0">
                <a:solidFill>
                  <a:prstClr val="white"/>
                </a:solidFill>
                <a:latin typeface="Calibri"/>
              </a:rPr>
              <a:t>Vision Framework</a:t>
            </a:r>
          </a:p>
        </p:txBody>
      </p:sp>
      <p:sp>
        <p:nvSpPr>
          <p:cNvPr id="63" name="Rectangle 62"/>
          <p:cNvSpPr/>
          <p:nvPr/>
        </p:nvSpPr>
        <p:spPr>
          <a:xfrm>
            <a:off x="4931229" y="2300294"/>
            <a:ext cx="3706162"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4" name="Text Box 3"/>
          <p:cNvSpPr txBox="1">
            <a:spLocks noChangeArrowheads="1"/>
          </p:cNvSpPr>
          <p:nvPr/>
        </p:nvSpPr>
        <p:spPr bwMode="auto">
          <a:xfrm>
            <a:off x="2107963" y="2304450"/>
            <a:ext cx="6594400"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6.2  </a:t>
            </a:r>
            <a:r>
              <a:rPr lang="en-US" sz="1800" b="1" dirty="0">
                <a:solidFill>
                  <a:prstClr val="white"/>
                </a:solidFill>
                <a:latin typeface="Calibri"/>
              </a:rPr>
              <a:t>Develop Blueprint Integration Strategy </a:t>
            </a:r>
          </a:p>
        </p:txBody>
      </p:sp>
      <p:sp>
        <p:nvSpPr>
          <p:cNvPr id="65" name="Rectangle 64"/>
          <p:cNvSpPr/>
          <p:nvPr/>
        </p:nvSpPr>
        <p:spPr>
          <a:xfrm>
            <a:off x="5086294" y="2715755"/>
            <a:ext cx="324127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7" name="Text Box 3"/>
          <p:cNvSpPr txBox="1">
            <a:spLocks noChangeArrowheads="1"/>
          </p:cNvSpPr>
          <p:nvPr/>
        </p:nvSpPr>
        <p:spPr bwMode="auto">
          <a:xfrm>
            <a:off x="4648199" y="2730612"/>
            <a:ext cx="394530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6.3  Identify </a:t>
            </a:r>
            <a:r>
              <a:rPr lang="en-US" sz="1800" b="1" dirty="0">
                <a:solidFill>
                  <a:prstClr val="white"/>
                </a:solidFill>
                <a:latin typeface="Calibri"/>
              </a:rPr>
              <a:t>Paths to Implementation </a:t>
            </a:r>
          </a:p>
        </p:txBody>
      </p:sp>
      <p:sp>
        <p:nvSpPr>
          <p:cNvPr id="68" name="Rectangle 67"/>
          <p:cNvSpPr/>
          <p:nvPr/>
        </p:nvSpPr>
        <p:spPr>
          <a:xfrm>
            <a:off x="6350023" y="3135256"/>
            <a:ext cx="178006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9" name="Text Box 3"/>
          <p:cNvSpPr txBox="1">
            <a:spLocks noChangeArrowheads="1"/>
          </p:cNvSpPr>
          <p:nvPr/>
        </p:nvSpPr>
        <p:spPr bwMode="auto">
          <a:xfrm>
            <a:off x="2329542" y="3139227"/>
            <a:ext cx="5671457"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6.4  Vision </a:t>
            </a:r>
            <a:r>
              <a:rPr lang="en-US" sz="1800" b="1" dirty="0">
                <a:solidFill>
                  <a:prstClr val="white"/>
                </a:solidFill>
                <a:latin typeface="Calibri"/>
              </a:rPr>
              <a:t>Adoption </a:t>
            </a:r>
          </a:p>
        </p:txBody>
      </p:sp>
      <p:sp>
        <p:nvSpPr>
          <p:cNvPr id="70" name="Rectangle 69"/>
          <p:cNvSpPr/>
          <p:nvPr/>
        </p:nvSpPr>
        <p:spPr>
          <a:xfrm>
            <a:off x="5593593" y="3560569"/>
            <a:ext cx="3043798"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1" name="Text Box 3"/>
          <p:cNvSpPr txBox="1">
            <a:spLocks noChangeArrowheads="1"/>
          </p:cNvSpPr>
          <p:nvPr/>
        </p:nvSpPr>
        <p:spPr bwMode="auto">
          <a:xfrm>
            <a:off x="1257087" y="3564540"/>
            <a:ext cx="7336416"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6.5  Integrate </a:t>
            </a:r>
            <a:r>
              <a:rPr lang="en-US" sz="1800" b="1" dirty="0">
                <a:solidFill>
                  <a:prstClr val="white"/>
                </a:solidFill>
                <a:latin typeface="Calibri"/>
              </a:rPr>
              <a:t>Regional Blueprint into Strategic Planning </a:t>
            </a:r>
          </a:p>
        </p:txBody>
      </p:sp>
      <p:sp>
        <p:nvSpPr>
          <p:cNvPr id="72" name="Rectangle 71"/>
          <p:cNvSpPr/>
          <p:nvPr/>
        </p:nvSpPr>
        <p:spPr>
          <a:xfrm>
            <a:off x="5593593" y="3984944"/>
            <a:ext cx="3043453"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3" name="Text Box 3"/>
          <p:cNvSpPr txBox="1">
            <a:spLocks noChangeArrowheads="1"/>
          </p:cNvSpPr>
          <p:nvPr/>
        </p:nvSpPr>
        <p:spPr bwMode="auto">
          <a:xfrm>
            <a:off x="206828" y="3988915"/>
            <a:ext cx="8430217"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6.6  Identify</a:t>
            </a:r>
            <a:r>
              <a:rPr lang="en-US" sz="1800" b="1" dirty="0">
                <a:solidFill>
                  <a:prstClr val="white"/>
                </a:solidFill>
                <a:latin typeface="Calibri"/>
              </a:rPr>
              <a:t>, Scope </a:t>
            </a:r>
            <a:r>
              <a:rPr lang="en-US" sz="1800" b="1" dirty="0" smtClean="0">
                <a:solidFill>
                  <a:prstClr val="white"/>
                </a:solidFill>
                <a:latin typeface="Calibri"/>
              </a:rPr>
              <a:t>&amp; Implement </a:t>
            </a:r>
            <a:r>
              <a:rPr lang="en-US" sz="1800" b="1" dirty="0">
                <a:solidFill>
                  <a:prstClr val="white"/>
                </a:solidFill>
                <a:latin typeface="Calibri"/>
              </a:rPr>
              <a:t>Demonstration Projects</a:t>
            </a:r>
          </a:p>
        </p:txBody>
      </p:sp>
      <p:sp>
        <p:nvSpPr>
          <p:cNvPr id="74" name="Rectangle 73"/>
          <p:cNvSpPr/>
          <p:nvPr/>
        </p:nvSpPr>
        <p:spPr>
          <a:xfrm>
            <a:off x="4343400" y="4407443"/>
            <a:ext cx="4293645"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5" name="Text Box 3"/>
          <p:cNvSpPr txBox="1">
            <a:spLocks noChangeArrowheads="1"/>
          </p:cNvSpPr>
          <p:nvPr/>
        </p:nvSpPr>
        <p:spPr bwMode="auto">
          <a:xfrm>
            <a:off x="3918861" y="4411414"/>
            <a:ext cx="3614052"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6.7  Create </a:t>
            </a:r>
            <a:r>
              <a:rPr lang="en-US" sz="1800" b="1" dirty="0">
                <a:solidFill>
                  <a:prstClr val="white"/>
                </a:solidFill>
                <a:latin typeface="Calibri"/>
              </a:rPr>
              <a:t>a Regional Tool Box</a:t>
            </a:r>
          </a:p>
        </p:txBody>
      </p:sp>
      <p:sp>
        <p:nvSpPr>
          <p:cNvPr id="76" name="Rectangle 75"/>
          <p:cNvSpPr/>
          <p:nvPr/>
        </p:nvSpPr>
        <p:spPr>
          <a:xfrm>
            <a:off x="6100895" y="4829113"/>
            <a:ext cx="2536150"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7" name="Text Box 3"/>
          <p:cNvSpPr txBox="1">
            <a:spLocks noChangeArrowheads="1"/>
          </p:cNvSpPr>
          <p:nvPr/>
        </p:nvSpPr>
        <p:spPr bwMode="auto">
          <a:xfrm>
            <a:off x="2271534" y="4833084"/>
            <a:ext cx="6365511"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smtClean="0">
                <a:solidFill>
                  <a:prstClr val="white"/>
                </a:solidFill>
                <a:latin typeface="Calibri"/>
              </a:rPr>
              <a:t>6.8  Refine </a:t>
            </a:r>
            <a:r>
              <a:rPr lang="en-US" sz="1800" b="1" dirty="0">
                <a:solidFill>
                  <a:prstClr val="white"/>
                </a:solidFill>
                <a:latin typeface="Calibri"/>
              </a:rPr>
              <a:t>and Update Regional Blueprint </a:t>
            </a:r>
          </a:p>
        </p:txBody>
      </p:sp>
      <p:grpSp>
        <p:nvGrpSpPr>
          <p:cNvPr id="45" name="Group 44"/>
          <p:cNvGrpSpPr/>
          <p:nvPr/>
        </p:nvGrpSpPr>
        <p:grpSpPr>
          <a:xfrm>
            <a:off x="4343399" y="906858"/>
            <a:ext cx="4343681" cy="769441"/>
            <a:chOff x="4942135" y="5632042"/>
            <a:chExt cx="3860731" cy="769441"/>
          </a:xfrm>
        </p:grpSpPr>
        <p:graphicFrame>
          <p:nvGraphicFramePr>
            <p:cNvPr id="60" name="Diagram 59"/>
            <p:cNvGraphicFramePr/>
            <p:nvPr>
              <p:extLst>
                <p:ext uri="{D42A27DB-BD31-4B8C-83A1-F6EECF244321}">
                  <p14:modId xmlns:p14="http://schemas.microsoft.com/office/powerpoint/2010/main" val="13769301"/>
                </p:ext>
              </p:extLst>
            </p:nvPr>
          </p:nvGraphicFramePr>
          <p:xfrm>
            <a:off x="4942135" y="5654127"/>
            <a:ext cx="3782675"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 name="Text Box 3"/>
            <p:cNvSpPr txBox="1">
              <a:spLocks noChangeArrowheads="1"/>
            </p:cNvSpPr>
            <p:nvPr/>
          </p:nvSpPr>
          <p:spPr bwMode="auto">
            <a:xfrm>
              <a:off x="5011940" y="5632042"/>
              <a:ext cx="3790926" cy="769441"/>
            </a:xfrm>
            <a:prstGeom prst="rect">
              <a:avLst/>
            </a:prstGeom>
            <a:noFill/>
            <a:ln w="9525">
              <a:noFill/>
              <a:miter lim="800000"/>
              <a:headEnd/>
              <a:tailEnd/>
            </a:ln>
          </p:spPr>
          <p:txBody>
            <a:bodyPr wrap="square">
              <a:spAutoFit/>
            </a:bodyPr>
            <a:lstStyle/>
            <a:p>
              <a:pPr fontAlgn="auto">
                <a:spcBef>
                  <a:spcPts val="0"/>
                </a:spcBef>
                <a:spcAft>
                  <a:spcPts val="0"/>
                </a:spcAft>
              </a:pPr>
              <a:r>
                <a:rPr lang="en-US" sz="2200" b="1" dirty="0" smtClean="0">
                  <a:solidFill>
                    <a:prstClr val="white"/>
                  </a:solidFill>
                  <a:latin typeface="Calibri"/>
                </a:rPr>
                <a:t>Task 6</a:t>
              </a:r>
              <a:r>
                <a:rPr lang="en-US" sz="2200" dirty="0" smtClean="0">
                  <a:solidFill>
                    <a:prstClr val="white"/>
                  </a:solidFill>
                  <a:latin typeface="Calibri"/>
                </a:rPr>
                <a:t>: Developing </a:t>
              </a:r>
              <a:r>
                <a:rPr lang="en-US" sz="2200" dirty="0">
                  <a:solidFill>
                    <a:prstClr val="white"/>
                  </a:solidFill>
                  <a:latin typeface="Calibri"/>
                </a:rPr>
                <a:t>Blueprint  </a:t>
              </a:r>
              <a:endParaRPr lang="en-US" sz="2200" dirty="0" smtClean="0">
                <a:solidFill>
                  <a:prstClr val="white"/>
                </a:solidFill>
                <a:latin typeface="Calibri"/>
              </a:endParaRPr>
            </a:p>
            <a:p>
              <a:pPr fontAlgn="auto">
                <a:spcBef>
                  <a:spcPts val="0"/>
                </a:spcBef>
                <a:spcAft>
                  <a:spcPts val="0"/>
                </a:spcAft>
              </a:pPr>
              <a:r>
                <a:rPr lang="en-US" sz="2200" dirty="0" smtClean="0">
                  <a:solidFill>
                    <a:prstClr val="white"/>
                  </a:solidFill>
                  <a:latin typeface="Calibri"/>
                </a:rPr>
                <a:t>&amp; </a:t>
              </a:r>
              <a:r>
                <a:rPr lang="en-US" sz="2200" dirty="0">
                  <a:solidFill>
                    <a:prstClr val="white"/>
                  </a:solidFill>
                  <a:latin typeface="Calibri"/>
                </a:rPr>
                <a:t>Implementation</a:t>
              </a:r>
            </a:p>
          </p:txBody>
        </p:sp>
      </p:grpSp>
      <p:cxnSp>
        <p:nvCxnSpPr>
          <p:cNvPr id="62" name="Straight Connector 61"/>
          <p:cNvCxnSpPr/>
          <p:nvPr/>
        </p:nvCxnSpPr>
        <p:spPr>
          <a:xfrm>
            <a:off x="4337580" y="635530"/>
            <a:ext cx="0" cy="2925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331760" y="4407443"/>
            <a:ext cx="0" cy="794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6334226"/>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396" y="1335109"/>
            <a:ext cx="9143210"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Criterion Planners</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Scenario Modeling and Implementation</a:t>
            </a:r>
            <a:endParaRPr lang="en-US" sz="1200" dirty="0">
              <a:solidFill>
                <a:prstClr val="white"/>
              </a:solidFill>
              <a:latin typeface="Arial" pitchFamily="34" charset="0"/>
              <a:cs typeface="Arial" pitchFamily="34" charset="0"/>
            </a:endParaRPr>
          </a:p>
        </p:txBody>
      </p:sp>
      <p:sp>
        <p:nvSpPr>
          <p:cNvPr id="43010" name="Line 3"/>
          <p:cNvSpPr>
            <a:spLocks noChangeShapeType="1"/>
          </p:cNvSpPr>
          <p:nvPr/>
        </p:nvSpPr>
        <p:spPr bwMode="auto">
          <a:xfrm>
            <a:off x="3300540" y="718093"/>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43011" name="Rectangle 4"/>
          <p:cNvSpPr>
            <a:spLocks noChangeArrowheads="1"/>
          </p:cNvSpPr>
          <p:nvPr/>
        </p:nvSpPr>
        <p:spPr bwMode="auto">
          <a:xfrm>
            <a:off x="396" y="132675"/>
            <a:ext cx="9143210"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Dover</a:t>
            </a:r>
            <a:r>
              <a:rPr lang="en-US" sz="2000" dirty="0">
                <a:solidFill>
                  <a:prstClr val="white"/>
                </a:solidFill>
                <a:latin typeface="Arial" pitchFamily="34" charset="0"/>
                <a:cs typeface="Arial" pitchFamily="34" charset="0"/>
              </a:rPr>
              <a:t>, Kohl &amp; Partners</a:t>
            </a: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Citizen-Based Regional Planning &amp; Visioning</a:t>
            </a:r>
            <a:endParaRPr lang="en-US" sz="1200" dirty="0">
              <a:solidFill>
                <a:prstClr val="white"/>
              </a:solidFill>
              <a:latin typeface="Arial" pitchFamily="34" charset="0"/>
              <a:cs typeface="Arial" pitchFamily="34" charset="0"/>
            </a:endParaRPr>
          </a:p>
        </p:txBody>
      </p:sp>
      <p:sp>
        <p:nvSpPr>
          <p:cNvPr id="43012" name="Rectangle 6"/>
          <p:cNvSpPr>
            <a:spLocks noChangeArrowheads="1"/>
          </p:cNvSpPr>
          <p:nvPr/>
        </p:nvSpPr>
        <p:spPr bwMode="auto">
          <a:xfrm>
            <a:off x="397" y="726185"/>
            <a:ext cx="9143208"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Duany Plater-Zyberk &amp; Company</a:t>
            </a:r>
            <a:endParaRPr lang="en-US" sz="2000" i="1" dirty="0" smtClean="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Planning, Policy, Modeling Tools</a:t>
            </a:r>
            <a:endParaRPr lang="en-US" sz="1200" dirty="0">
              <a:solidFill>
                <a:prstClr val="white"/>
              </a:solidFill>
              <a:latin typeface="Arial" pitchFamily="34" charset="0"/>
              <a:cs typeface="Arial" pitchFamily="34" charset="0"/>
            </a:endParaRPr>
          </a:p>
        </p:txBody>
      </p:sp>
      <p:sp>
        <p:nvSpPr>
          <p:cNvPr id="43013" name="Line 7"/>
          <p:cNvSpPr>
            <a:spLocks noChangeShapeType="1"/>
          </p:cNvSpPr>
          <p:nvPr/>
        </p:nvSpPr>
        <p:spPr bwMode="auto">
          <a:xfrm>
            <a:off x="3300540" y="1334035"/>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8" name="Rectangle 2"/>
          <p:cNvSpPr>
            <a:spLocks noChangeArrowheads="1"/>
          </p:cNvSpPr>
          <p:nvPr/>
        </p:nvSpPr>
        <p:spPr bwMode="auto">
          <a:xfrm>
            <a:off x="2269377" y="1940710"/>
            <a:ext cx="4605249"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Robert Burchell, PhD, Rutgers</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Economic Analysis</a:t>
            </a:r>
            <a:endParaRPr lang="en-US" sz="1200" dirty="0">
              <a:solidFill>
                <a:prstClr val="white"/>
              </a:solidFill>
              <a:latin typeface="Arial" pitchFamily="34" charset="0"/>
              <a:cs typeface="Arial" pitchFamily="34" charset="0"/>
            </a:endParaRPr>
          </a:p>
        </p:txBody>
      </p:sp>
      <p:sp>
        <p:nvSpPr>
          <p:cNvPr id="9" name="Line 3"/>
          <p:cNvSpPr>
            <a:spLocks noChangeShapeType="1"/>
          </p:cNvSpPr>
          <p:nvPr/>
        </p:nvSpPr>
        <p:spPr bwMode="auto">
          <a:xfrm>
            <a:off x="3300540" y="1920527"/>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10" name="Rectangle 2"/>
          <p:cNvSpPr>
            <a:spLocks noChangeArrowheads="1"/>
          </p:cNvSpPr>
          <p:nvPr/>
        </p:nvSpPr>
        <p:spPr bwMode="auto">
          <a:xfrm>
            <a:off x="8415" y="2743200"/>
            <a:ext cx="4605249"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Strategic Economics</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TOD Strategies</a:t>
            </a:r>
            <a:endParaRPr lang="en-US" sz="1200" dirty="0">
              <a:solidFill>
                <a:prstClr val="white"/>
              </a:solidFill>
              <a:latin typeface="Arial" pitchFamily="34" charset="0"/>
              <a:cs typeface="Arial" pitchFamily="34" charset="0"/>
            </a:endParaRPr>
          </a:p>
        </p:txBody>
      </p:sp>
      <p:sp>
        <p:nvSpPr>
          <p:cNvPr id="11" name="Line 3"/>
          <p:cNvSpPr>
            <a:spLocks noChangeShapeType="1"/>
          </p:cNvSpPr>
          <p:nvPr/>
        </p:nvSpPr>
        <p:spPr bwMode="auto">
          <a:xfrm>
            <a:off x="3300540" y="2526128"/>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12" name="Rectangle 2"/>
          <p:cNvSpPr>
            <a:spLocks noChangeArrowheads="1"/>
          </p:cNvSpPr>
          <p:nvPr/>
        </p:nvSpPr>
        <p:spPr bwMode="auto">
          <a:xfrm>
            <a:off x="4576644" y="2743200"/>
            <a:ext cx="4605249"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The Brookings Institution</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Economic Advisory Panel</a:t>
            </a:r>
            <a:endParaRPr lang="en-US" sz="1200" dirty="0">
              <a:solidFill>
                <a:prstClr val="white"/>
              </a:solidFill>
              <a:latin typeface="Arial" pitchFamily="34" charset="0"/>
              <a:cs typeface="Arial" pitchFamily="34" charset="0"/>
            </a:endParaRPr>
          </a:p>
        </p:txBody>
      </p:sp>
      <p:sp>
        <p:nvSpPr>
          <p:cNvPr id="13" name="Line 3"/>
          <p:cNvSpPr>
            <a:spLocks noChangeShapeType="1"/>
          </p:cNvSpPr>
          <p:nvPr/>
        </p:nvSpPr>
        <p:spPr bwMode="auto">
          <a:xfrm>
            <a:off x="1039578" y="3375845"/>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14" name="Rectangle 2"/>
          <p:cNvSpPr>
            <a:spLocks noChangeArrowheads="1"/>
          </p:cNvSpPr>
          <p:nvPr/>
        </p:nvSpPr>
        <p:spPr bwMode="auto">
          <a:xfrm>
            <a:off x="8415" y="4782816"/>
            <a:ext cx="4605249"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err="1" smtClean="0">
                <a:solidFill>
                  <a:prstClr val="white"/>
                </a:solidFill>
                <a:latin typeface="Arial" pitchFamily="34" charset="0"/>
                <a:cs typeface="Arial" pitchFamily="34" charset="0"/>
              </a:rPr>
              <a:t>Crowdbrite</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Online Idea Collaboration</a:t>
            </a:r>
            <a:endParaRPr lang="en-US" sz="1200" dirty="0">
              <a:solidFill>
                <a:prstClr val="white"/>
              </a:solidFill>
              <a:latin typeface="Arial" pitchFamily="34" charset="0"/>
              <a:cs typeface="Arial" pitchFamily="34" charset="0"/>
            </a:endParaRPr>
          </a:p>
        </p:txBody>
      </p:sp>
      <p:sp>
        <p:nvSpPr>
          <p:cNvPr id="15" name="Line 3"/>
          <p:cNvSpPr>
            <a:spLocks noChangeShapeType="1"/>
          </p:cNvSpPr>
          <p:nvPr/>
        </p:nvSpPr>
        <p:spPr bwMode="auto">
          <a:xfrm>
            <a:off x="1039578" y="4735589"/>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16" name="Rectangle 4"/>
          <p:cNvSpPr>
            <a:spLocks noChangeArrowheads="1"/>
          </p:cNvSpPr>
          <p:nvPr/>
        </p:nvSpPr>
        <p:spPr bwMode="auto">
          <a:xfrm>
            <a:off x="8415" y="4102944"/>
            <a:ext cx="4605249"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HDR</a:t>
            </a:r>
            <a:endParaRPr lang="en-US" sz="2000"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Transportation &amp; Infrastructure</a:t>
            </a:r>
            <a:endParaRPr lang="en-US" sz="1200" dirty="0">
              <a:solidFill>
                <a:prstClr val="white"/>
              </a:solidFill>
              <a:latin typeface="Arial" pitchFamily="34" charset="0"/>
              <a:cs typeface="Arial" pitchFamily="34" charset="0"/>
            </a:endParaRPr>
          </a:p>
        </p:txBody>
      </p:sp>
      <p:sp>
        <p:nvSpPr>
          <p:cNvPr id="17" name="Rectangle 6"/>
          <p:cNvSpPr>
            <a:spLocks noChangeArrowheads="1"/>
          </p:cNvSpPr>
          <p:nvPr/>
        </p:nvSpPr>
        <p:spPr bwMode="auto">
          <a:xfrm>
            <a:off x="4576644" y="4123936"/>
            <a:ext cx="4605248"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Hall Planning &amp; Engineering</a:t>
            </a:r>
            <a:endParaRPr lang="en-US" sz="2000" i="1" dirty="0" smtClean="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Multi-modal Transportation</a:t>
            </a:r>
            <a:endParaRPr lang="en-US" sz="1200" dirty="0">
              <a:solidFill>
                <a:prstClr val="white"/>
              </a:solidFill>
              <a:latin typeface="Arial" pitchFamily="34" charset="0"/>
              <a:cs typeface="Arial" pitchFamily="34" charset="0"/>
            </a:endParaRPr>
          </a:p>
        </p:txBody>
      </p:sp>
      <p:sp>
        <p:nvSpPr>
          <p:cNvPr id="19" name="Rectangle 2"/>
          <p:cNvSpPr>
            <a:spLocks noChangeArrowheads="1"/>
          </p:cNvSpPr>
          <p:nvPr/>
        </p:nvSpPr>
        <p:spPr bwMode="auto">
          <a:xfrm>
            <a:off x="8415" y="5462688"/>
            <a:ext cx="4605249"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Emerge Consulting</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Public Outreach</a:t>
            </a:r>
            <a:endParaRPr lang="en-US" sz="1200" dirty="0">
              <a:solidFill>
                <a:prstClr val="white"/>
              </a:solidFill>
              <a:latin typeface="Arial" pitchFamily="34" charset="0"/>
              <a:cs typeface="Arial" pitchFamily="34" charset="0"/>
            </a:endParaRPr>
          </a:p>
        </p:txBody>
      </p:sp>
      <p:sp>
        <p:nvSpPr>
          <p:cNvPr id="20" name="Line 3"/>
          <p:cNvSpPr>
            <a:spLocks noChangeShapeType="1"/>
          </p:cNvSpPr>
          <p:nvPr/>
        </p:nvSpPr>
        <p:spPr bwMode="auto">
          <a:xfrm>
            <a:off x="1039578" y="5415461"/>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21" name="Rectangle 2"/>
          <p:cNvSpPr>
            <a:spLocks noChangeArrowheads="1"/>
          </p:cNvSpPr>
          <p:nvPr/>
        </p:nvSpPr>
        <p:spPr bwMode="auto">
          <a:xfrm>
            <a:off x="8415" y="6142565"/>
            <a:ext cx="4605249"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a:solidFill>
                  <a:prstClr val="white"/>
                </a:solidFill>
                <a:latin typeface="Arial" pitchFamily="34" charset="0"/>
                <a:cs typeface="Arial" pitchFamily="34" charset="0"/>
              </a:rPr>
              <a:t>Paul </a:t>
            </a:r>
            <a:r>
              <a:rPr lang="en-US" sz="2000" dirty="0" err="1">
                <a:solidFill>
                  <a:prstClr val="white"/>
                </a:solidFill>
                <a:latin typeface="Arial" pitchFamily="34" charset="0"/>
                <a:cs typeface="Arial" pitchFamily="34" charset="0"/>
              </a:rPr>
              <a:t>Vrooman</a:t>
            </a:r>
            <a:r>
              <a:rPr lang="en-US" sz="2000" dirty="0">
                <a:solidFill>
                  <a:prstClr val="white"/>
                </a:solidFill>
                <a:latin typeface="Arial" pitchFamily="34" charset="0"/>
                <a:cs typeface="Arial" pitchFamily="34" charset="0"/>
              </a:rPr>
              <a:t>, University of Miami</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Public Education</a:t>
            </a:r>
            <a:endParaRPr lang="en-US" sz="1200" dirty="0">
              <a:solidFill>
                <a:prstClr val="white"/>
              </a:solidFill>
              <a:latin typeface="Arial" pitchFamily="34" charset="0"/>
              <a:cs typeface="Arial" pitchFamily="34" charset="0"/>
            </a:endParaRPr>
          </a:p>
        </p:txBody>
      </p:sp>
      <p:sp>
        <p:nvSpPr>
          <p:cNvPr id="22" name="Line 3"/>
          <p:cNvSpPr>
            <a:spLocks noChangeShapeType="1"/>
          </p:cNvSpPr>
          <p:nvPr/>
        </p:nvSpPr>
        <p:spPr bwMode="auto">
          <a:xfrm>
            <a:off x="1039578" y="6095333"/>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23" name="Line 3"/>
          <p:cNvSpPr>
            <a:spLocks noChangeShapeType="1"/>
          </p:cNvSpPr>
          <p:nvPr/>
        </p:nvSpPr>
        <p:spPr bwMode="auto">
          <a:xfrm>
            <a:off x="1039578" y="4055717"/>
            <a:ext cx="2542922"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24" name="Rectangle 2"/>
          <p:cNvSpPr>
            <a:spLocks noChangeArrowheads="1"/>
          </p:cNvSpPr>
          <p:nvPr/>
        </p:nvSpPr>
        <p:spPr bwMode="auto">
          <a:xfrm>
            <a:off x="4593665" y="4814304"/>
            <a:ext cx="4571206"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a:solidFill>
                  <a:prstClr val="white"/>
                </a:solidFill>
                <a:latin typeface="Arial" pitchFamily="34" charset="0"/>
                <a:cs typeface="Arial" pitchFamily="34" charset="0"/>
              </a:rPr>
              <a:t>Gorman &amp; Associates</a:t>
            </a: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Housing </a:t>
            </a:r>
            <a:r>
              <a:rPr lang="en-US" sz="1200" dirty="0">
                <a:solidFill>
                  <a:srgbClr val="FFFF99"/>
                </a:solidFill>
                <a:latin typeface="Arial" pitchFamily="34" charset="0"/>
                <a:cs typeface="Arial" pitchFamily="34" charset="0"/>
              </a:rPr>
              <a:t>Strategy</a:t>
            </a:r>
            <a:endParaRPr lang="en-US" sz="1200" dirty="0">
              <a:solidFill>
                <a:prstClr val="white"/>
              </a:solidFill>
              <a:latin typeface="Arial" pitchFamily="34" charset="0"/>
              <a:cs typeface="Arial" pitchFamily="34" charset="0"/>
            </a:endParaRPr>
          </a:p>
        </p:txBody>
      </p:sp>
      <p:sp>
        <p:nvSpPr>
          <p:cNvPr id="25" name="Line 3"/>
          <p:cNvSpPr>
            <a:spLocks noChangeShapeType="1"/>
          </p:cNvSpPr>
          <p:nvPr/>
        </p:nvSpPr>
        <p:spPr bwMode="auto">
          <a:xfrm>
            <a:off x="5617206" y="3381093"/>
            <a:ext cx="2524125"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26" name="Rectangle 4"/>
          <p:cNvSpPr>
            <a:spLocks noChangeArrowheads="1"/>
          </p:cNvSpPr>
          <p:nvPr/>
        </p:nvSpPr>
        <p:spPr bwMode="auto">
          <a:xfrm>
            <a:off x="25436" y="3423072"/>
            <a:ext cx="4571206"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Cardno ENTRIX</a:t>
            </a:r>
            <a:endParaRPr lang="en-US" sz="2000"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Enviro Economics</a:t>
            </a:r>
            <a:r>
              <a:rPr lang="en-US" sz="1200" dirty="0">
                <a:solidFill>
                  <a:srgbClr val="FFFF99"/>
                </a:solidFill>
                <a:latin typeface="Arial" pitchFamily="34" charset="0"/>
                <a:cs typeface="Arial" pitchFamily="34" charset="0"/>
              </a:rPr>
              <a:t>, Ecology, Sustainability &amp; Climate Change</a:t>
            </a:r>
            <a:endParaRPr lang="en-US" sz="1200" dirty="0">
              <a:solidFill>
                <a:prstClr val="white"/>
              </a:solidFill>
              <a:latin typeface="Arial" pitchFamily="34" charset="0"/>
              <a:cs typeface="Arial" pitchFamily="34" charset="0"/>
            </a:endParaRPr>
          </a:p>
        </p:txBody>
      </p:sp>
      <p:sp>
        <p:nvSpPr>
          <p:cNvPr id="27" name="Rectangle 6"/>
          <p:cNvSpPr>
            <a:spLocks noChangeArrowheads="1"/>
          </p:cNvSpPr>
          <p:nvPr/>
        </p:nvSpPr>
        <p:spPr bwMode="auto">
          <a:xfrm>
            <a:off x="4593665" y="3433568"/>
            <a:ext cx="4571206"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Cardno TBE</a:t>
            </a:r>
            <a:endParaRPr lang="en-US" sz="2000" i="1" dirty="0" smtClean="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a:solidFill>
                  <a:srgbClr val="FFFF99"/>
                </a:solidFill>
                <a:latin typeface="Arial" pitchFamily="34" charset="0"/>
                <a:cs typeface="Arial" pitchFamily="34" charset="0"/>
              </a:rPr>
              <a:t>Brownfield Redevelopment</a:t>
            </a:r>
            <a:endParaRPr lang="en-US" sz="1200" dirty="0">
              <a:solidFill>
                <a:prstClr val="white"/>
              </a:solidFill>
              <a:latin typeface="Arial" pitchFamily="34" charset="0"/>
              <a:cs typeface="Arial" pitchFamily="34" charset="0"/>
            </a:endParaRPr>
          </a:p>
        </p:txBody>
      </p:sp>
      <p:sp>
        <p:nvSpPr>
          <p:cNvPr id="28" name="Line 7"/>
          <p:cNvSpPr>
            <a:spLocks noChangeShapeType="1"/>
          </p:cNvSpPr>
          <p:nvPr/>
        </p:nvSpPr>
        <p:spPr bwMode="auto">
          <a:xfrm>
            <a:off x="5617206" y="4071461"/>
            <a:ext cx="2524125"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29" name="Rectangle 2"/>
          <p:cNvSpPr>
            <a:spLocks noChangeArrowheads="1"/>
          </p:cNvSpPr>
          <p:nvPr/>
        </p:nvSpPr>
        <p:spPr bwMode="auto">
          <a:xfrm>
            <a:off x="4593665" y="5504672"/>
            <a:ext cx="4571206"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Spikowski Planning Associates</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Model Ordinances</a:t>
            </a:r>
            <a:endParaRPr lang="en-US" sz="1200" dirty="0">
              <a:solidFill>
                <a:prstClr val="white"/>
              </a:solidFill>
              <a:latin typeface="Arial" pitchFamily="34" charset="0"/>
              <a:cs typeface="Arial" pitchFamily="34" charset="0"/>
            </a:endParaRPr>
          </a:p>
        </p:txBody>
      </p:sp>
      <p:sp>
        <p:nvSpPr>
          <p:cNvPr id="30" name="Line 3"/>
          <p:cNvSpPr>
            <a:spLocks noChangeShapeType="1"/>
          </p:cNvSpPr>
          <p:nvPr/>
        </p:nvSpPr>
        <p:spPr bwMode="auto">
          <a:xfrm>
            <a:off x="5617206" y="5452197"/>
            <a:ext cx="2524125"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31" name="Rectangle 2"/>
          <p:cNvSpPr>
            <a:spLocks noChangeArrowheads="1"/>
          </p:cNvSpPr>
          <p:nvPr/>
        </p:nvSpPr>
        <p:spPr bwMode="auto">
          <a:xfrm>
            <a:off x="4593665" y="6195042"/>
            <a:ext cx="4571206" cy="585418"/>
          </a:xfrm>
          <a:prstGeom prst="rect">
            <a:avLst/>
          </a:prstGeom>
          <a:noFill/>
          <a:ln w="9525">
            <a:noFill/>
            <a:miter lim="800000"/>
            <a:headEnd/>
            <a:tailEnd/>
          </a:ln>
        </p:spPr>
        <p:txBody>
          <a:bodyPr wrap="square" lIns="92075" tIns="46038" rIns="92075" bIns="46038">
            <a:spAutoFit/>
          </a:bodyPr>
          <a:lstStyle/>
          <a:p>
            <a:pPr algn="ctr" eaLnBrk="0" fontAlgn="auto" hangingPunct="0">
              <a:spcBef>
                <a:spcPts val="0"/>
              </a:spcBef>
              <a:spcAft>
                <a:spcPts val="0"/>
              </a:spcAft>
            </a:pPr>
            <a:r>
              <a:rPr lang="en-US" sz="2000" dirty="0" smtClean="0">
                <a:solidFill>
                  <a:prstClr val="white"/>
                </a:solidFill>
                <a:latin typeface="Arial" pitchFamily="34" charset="0"/>
                <a:cs typeface="Arial" pitchFamily="34" charset="0"/>
              </a:rPr>
              <a:t>Municipal Code Corporation</a:t>
            </a:r>
            <a:endParaRPr lang="en-US" sz="2000" i="1" dirty="0">
              <a:solidFill>
                <a:prstClr val="white"/>
              </a:solidFill>
              <a:latin typeface="Arial" pitchFamily="34" charset="0"/>
              <a:cs typeface="Arial" pitchFamily="34" charset="0"/>
            </a:endParaRPr>
          </a:p>
          <a:p>
            <a:pPr algn="ctr" eaLnBrk="0" fontAlgn="auto" hangingPunct="0">
              <a:spcBef>
                <a:spcPts val="0"/>
              </a:spcBef>
              <a:spcAft>
                <a:spcPts val="0"/>
              </a:spcAft>
            </a:pPr>
            <a:r>
              <a:rPr lang="en-US" sz="1200" dirty="0" smtClean="0">
                <a:solidFill>
                  <a:srgbClr val="FFFF99"/>
                </a:solidFill>
                <a:latin typeface="Arial" pitchFamily="34" charset="0"/>
                <a:cs typeface="Arial" pitchFamily="34" charset="0"/>
              </a:rPr>
              <a:t>Code Integration</a:t>
            </a:r>
            <a:endParaRPr lang="en-US" sz="1200" dirty="0">
              <a:solidFill>
                <a:prstClr val="white"/>
              </a:solidFill>
              <a:latin typeface="Arial" pitchFamily="34" charset="0"/>
              <a:cs typeface="Arial" pitchFamily="34" charset="0"/>
            </a:endParaRPr>
          </a:p>
        </p:txBody>
      </p:sp>
      <p:sp>
        <p:nvSpPr>
          <p:cNvPr id="32" name="Line 3"/>
          <p:cNvSpPr>
            <a:spLocks noChangeShapeType="1"/>
          </p:cNvSpPr>
          <p:nvPr/>
        </p:nvSpPr>
        <p:spPr bwMode="auto">
          <a:xfrm>
            <a:off x="5617206" y="6142565"/>
            <a:ext cx="2524125"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
        <p:nvSpPr>
          <p:cNvPr id="33" name="Line 3"/>
          <p:cNvSpPr>
            <a:spLocks noChangeShapeType="1"/>
          </p:cNvSpPr>
          <p:nvPr/>
        </p:nvSpPr>
        <p:spPr bwMode="auto">
          <a:xfrm>
            <a:off x="5617206" y="4761829"/>
            <a:ext cx="2524125" cy="0"/>
          </a:xfrm>
          <a:prstGeom prst="line">
            <a:avLst/>
          </a:prstGeom>
          <a:noFill/>
          <a:ln w="3175">
            <a:solidFill>
              <a:schemeClr val="accent1"/>
            </a:solidFill>
            <a:round/>
            <a:headEnd/>
            <a:tailEnd/>
          </a:ln>
        </p:spPr>
        <p:txBody>
          <a:bodyPr wrap="none" lIns="90488" tIns="44450" rIns="90488" bIns="44450" anchor="ctr"/>
          <a:lstStyle/>
          <a:p>
            <a:pPr fontAlgn="auto">
              <a:spcBef>
                <a:spcPts val="0"/>
              </a:spcBef>
              <a:spcAft>
                <a:spcPts val="0"/>
              </a:spcAft>
            </a:pPr>
            <a:endParaRPr lang="en-US" sz="18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7493315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South Florida Regional Vision &amp; Blueprint\Interview\Reference\Woork Pla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3" t="3542" r="14992" b="3238"/>
          <a:stretch/>
        </p:blipFill>
        <p:spPr bwMode="auto">
          <a:xfrm>
            <a:off x="6530" y="17431"/>
            <a:ext cx="9447561" cy="684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7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6400" y="228600"/>
            <a:ext cx="3733800" cy="6355586"/>
          </a:xfrm>
          <a:prstGeom prst="rect">
            <a:avLst/>
          </a:prstGeom>
          <a:ln>
            <a:noFill/>
          </a:ln>
        </p:spPr>
        <p:txBody>
          <a:bodyPr wrap="square">
            <a:spAutoFit/>
          </a:bodyPr>
          <a:lstStyle/>
          <a:p>
            <a:pPr marL="171450" indent="-171450">
              <a:buFont typeface="Arial" pitchFamily="34" charset="0"/>
              <a:buChar char="•"/>
            </a:pPr>
            <a:r>
              <a:rPr lang="en-US" sz="1100" dirty="0" smtClean="0">
                <a:solidFill>
                  <a:srgbClr val="FFFFFF"/>
                </a:solidFill>
                <a:latin typeface="Arial" pitchFamily="34" charset="0"/>
                <a:cs typeface="Arial" pitchFamily="34" charset="0"/>
              </a:rPr>
              <a:t>Windsor</a:t>
            </a:r>
            <a:r>
              <a:rPr lang="en-US" sz="1050" i="1" dirty="0" smtClean="0">
                <a:solidFill>
                  <a:srgbClr val="FFFFFF"/>
                </a:solidFill>
                <a:latin typeface="Arial" pitchFamily="34" charset="0"/>
                <a:cs typeface="Arial" pitchFamily="34" charset="0"/>
              </a:rPr>
              <a:t>, </a:t>
            </a:r>
            <a:r>
              <a:rPr lang="en-US" sz="1000" i="1" dirty="0" smtClean="0">
                <a:solidFill>
                  <a:srgbClr val="FFFFFF"/>
                </a:solidFill>
                <a:latin typeface="Arial" pitchFamily="34" charset="0"/>
                <a:cs typeface="Arial" pitchFamily="34" charset="0"/>
              </a:rPr>
              <a:t>Indian River County</a:t>
            </a:r>
            <a:endParaRPr lang="en-US" sz="1050" i="1" dirty="0" smtClean="0">
              <a:solidFill>
                <a:srgbClr val="FFFFFF"/>
              </a:solidFill>
              <a:latin typeface="Arial" pitchFamily="34" charset="0"/>
              <a:cs typeface="Arial" pitchFamily="34" charset="0"/>
            </a:endParaRPr>
          </a:p>
          <a:p>
            <a:pPr marL="171450" indent="-171450">
              <a:buFont typeface="Arial" pitchFamily="34" charset="0"/>
              <a:buChar char="•"/>
            </a:pPr>
            <a:r>
              <a:rPr lang="en-US" sz="1100" dirty="0" smtClean="0">
                <a:solidFill>
                  <a:srgbClr val="FFFFFF"/>
                </a:solidFill>
                <a:latin typeface="Arial" pitchFamily="34" charset="0"/>
                <a:cs typeface="Arial" pitchFamily="34" charset="0"/>
              </a:rPr>
              <a:t>Towns, Villages, and Countryside Land Development Regulations</a:t>
            </a:r>
            <a:r>
              <a:rPr lang="en-US" sz="1000" i="1" dirty="0" smtClean="0">
                <a:solidFill>
                  <a:srgbClr val="FFFFFF"/>
                </a:solidFill>
                <a:latin typeface="Arial" pitchFamily="34" charset="0"/>
                <a:cs typeface="Arial" pitchFamily="34" charset="0"/>
              </a:rPr>
              <a:t>, St. Lucie County</a:t>
            </a:r>
          </a:p>
          <a:p>
            <a:pPr marL="171450" indent="-171450">
              <a:buFont typeface="Arial" pitchFamily="34" charset="0"/>
              <a:buChar char="•"/>
            </a:pPr>
            <a:r>
              <a:rPr lang="en-US" sz="1100" dirty="0" smtClean="0">
                <a:solidFill>
                  <a:srgbClr val="FFFFFF"/>
                </a:solidFill>
                <a:latin typeface="Arial" pitchFamily="34" charset="0"/>
                <a:cs typeface="Arial" pitchFamily="34" charset="0"/>
              </a:rPr>
              <a:t>Fort Pierce Waterfront &amp; Corridor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Downtown Stuart</a:t>
            </a:r>
          </a:p>
          <a:p>
            <a:pPr marL="171450" indent="-171450">
              <a:buFont typeface="Arial" pitchFamily="34" charset="0"/>
              <a:buChar char="•"/>
            </a:pPr>
            <a:r>
              <a:rPr lang="en-US" sz="1100" dirty="0" smtClean="0">
                <a:solidFill>
                  <a:srgbClr val="FFFFFF"/>
                </a:solidFill>
                <a:latin typeface="Arial" pitchFamily="34" charset="0"/>
                <a:cs typeface="Arial" pitchFamily="34" charset="0"/>
              </a:rPr>
              <a:t>South Martin County Regional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Waterfront Quarter, </a:t>
            </a:r>
            <a:r>
              <a:rPr lang="en-US" sz="1000" i="1" dirty="0" smtClean="0">
                <a:solidFill>
                  <a:srgbClr val="FFFFFF"/>
                </a:solidFill>
                <a:latin typeface="Arial" pitchFamily="34" charset="0"/>
                <a:cs typeface="Arial" pitchFamily="34" charset="0"/>
              </a:rPr>
              <a:t>Jupiter</a:t>
            </a:r>
          </a:p>
          <a:p>
            <a:pPr marL="171450" indent="-171450">
              <a:buFont typeface="Arial" pitchFamily="34" charset="0"/>
              <a:buChar char="•"/>
            </a:pPr>
            <a:r>
              <a:rPr lang="en-US" sz="1100" dirty="0" smtClean="0">
                <a:solidFill>
                  <a:srgbClr val="FFFFFF"/>
                </a:solidFill>
                <a:latin typeface="Arial" pitchFamily="34" charset="0"/>
                <a:cs typeface="Arial" pitchFamily="34" charset="0"/>
              </a:rPr>
              <a:t>Abacoa, </a:t>
            </a:r>
            <a:r>
              <a:rPr lang="en-US" sz="1000" i="1" dirty="0" smtClean="0">
                <a:solidFill>
                  <a:srgbClr val="FFFFFF"/>
                </a:solidFill>
                <a:latin typeface="Arial" pitchFamily="34" charset="0"/>
                <a:cs typeface="Arial" pitchFamily="34" charset="0"/>
              </a:rPr>
              <a:t>Jupiter</a:t>
            </a:r>
          </a:p>
          <a:p>
            <a:pPr marL="171450" indent="-171450">
              <a:buFont typeface="Arial" pitchFamily="34" charset="0"/>
              <a:buChar char="•"/>
            </a:pPr>
            <a:r>
              <a:rPr lang="en-US" sz="1100" dirty="0" smtClean="0">
                <a:solidFill>
                  <a:srgbClr val="FFFFFF"/>
                </a:solidFill>
                <a:latin typeface="Arial" pitchFamily="34" charset="0"/>
                <a:cs typeface="Arial" pitchFamily="34" charset="0"/>
              </a:rPr>
              <a:t>Lake Okeechobee Regional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Seven Cities - The U.S. 1 Corridor, </a:t>
            </a:r>
            <a:r>
              <a:rPr lang="en-US" sz="1000" i="1" dirty="0" smtClean="0">
                <a:solidFill>
                  <a:srgbClr val="FFFFFF"/>
                </a:solidFill>
                <a:latin typeface="Arial" pitchFamily="34" charset="0"/>
                <a:cs typeface="Arial" pitchFamily="34" charset="0"/>
              </a:rPr>
              <a:t>Palm Beach County</a:t>
            </a:r>
          </a:p>
          <a:p>
            <a:pPr marL="171450" indent="-171450">
              <a:buFont typeface="Arial" pitchFamily="34" charset="0"/>
              <a:buChar char="•"/>
            </a:pPr>
            <a:r>
              <a:rPr lang="en-US" sz="1100" dirty="0" smtClean="0">
                <a:solidFill>
                  <a:srgbClr val="FFFFFF"/>
                </a:solidFill>
                <a:latin typeface="Arial" pitchFamily="34" charset="0"/>
                <a:cs typeface="Arial" pitchFamily="34" charset="0"/>
              </a:rPr>
              <a:t>Water Preserve Areas, </a:t>
            </a:r>
            <a:r>
              <a:rPr lang="en-US" sz="1000" i="1" dirty="0" smtClean="0">
                <a:solidFill>
                  <a:srgbClr val="FFFFFF"/>
                </a:solidFill>
                <a:latin typeface="Arial" pitchFamily="34" charset="0"/>
                <a:cs typeface="Arial" pitchFamily="34" charset="0"/>
              </a:rPr>
              <a:t>TCRPC</a:t>
            </a:r>
          </a:p>
          <a:p>
            <a:pPr marL="171450" indent="-171450">
              <a:buFont typeface="Arial" pitchFamily="34" charset="0"/>
              <a:buChar char="•"/>
            </a:pPr>
            <a:r>
              <a:rPr lang="en-US" sz="1100" dirty="0" smtClean="0">
                <a:solidFill>
                  <a:srgbClr val="FFFFFF"/>
                </a:solidFill>
                <a:latin typeface="Arial" pitchFamily="34" charset="0"/>
                <a:cs typeface="Arial" pitchFamily="34" charset="0"/>
              </a:rPr>
              <a:t>Downtown Lake Worth Plan, </a:t>
            </a:r>
            <a:r>
              <a:rPr lang="en-US" sz="1000" i="1" dirty="0" smtClean="0">
                <a:solidFill>
                  <a:srgbClr val="FFFFFF"/>
                </a:solidFill>
                <a:latin typeface="Arial" pitchFamily="34" charset="0"/>
                <a:cs typeface="Arial" pitchFamily="34" charset="0"/>
              </a:rPr>
              <a:t>TCRPC</a:t>
            </a:r>
          </a:p>
          <a:p>
            <a:pPr marL="171450" indent="-171450">
              <a:buFont typeface="Arial" pitchFamily="34" charset="0"/>
              <a:buChar char="•"/>
            </a:pPr>
            <a:r>
              <a:rPr lang="en-US" sz="1100" dirty="0" smtClean="0">
                <a:solidFill>
                  <a:srgbClr val="FFFFFF"/>
                </a:solidFill>
                <a:latin typeface="Arial" pitchFamily="34" charset="0"/>
                <a:cs typeface="Arial" pitchFamily="34" charset="0"/>
              </a:rPr>
              <a:t>Fox Property Study, </a:t>
            </a:r>
            <a:r>
              <a:rPr lang="en-US" sz="1000" i="1" dirty="0" smtClean="0">
                <a:solidFill>
                  <a:srgbClr val="FFFFFF"/>
                </a:solidFill>
                <a:latin typeface="Arial" pitchFamily="34" charset="0"/>
                <a:cs typeface="Arial" pitchFamily="34" charset="0"/>
              </a:rPr>
              <a:t>TCRPC</a:t>
            </a:r>
          </a:p>
          <a:p>
            <a:pPr marL="171450" indent="-171450">
              <a:buFont typeface="Arial" pitchFamily="34" charset="0"/>
              <a:buChar char="•"/>
            </a:pPr>
            <a:r>
              <a:rPr lang="en-US" sz="1100" dirty="0" smtClean="0">
                <a:solidFill>
                  <a:srgbClr val="FFFFFF"/>
                </a:solidFill>
                <a:latin typeface="Arial" pitchFamily="34" charset="0"/>
                <a:cs typeface="Arial" pitchFamily="34" charset="0"/>
              </a:rPr>
              <a:t>Callery Judge Grove, </a:t>
            </a:r>
            <a:r>
              <a:rPr lang="en-US" sz="1000" i="1" dirty="0" smtClean="0">
                <a:solidFill>
                  <a:srgbClr val="FFFFFF"/>
                </a:solidFill>
                <a:latin typeface="Arial" pitchFamily="34" charset="0"/>
                <a:cs typeface="Arial" pitchFamily="34" charset="0"/>
              </a:rPr>
              <a:t>Loxahatchee</a:t>
            </a:r>
          </a:p>
          <a:p>
            <a:pPr marL="171450" indent="-171450">
              <a:buFont typeface="Arial" pitchFamily="34" charset="0"/>
              <a:buChar char="•"/>
            </a:pPr>
            <a:r>
              <a:rPr lang="en-US" sz="1100" dirty="0" smtClean="0">
                <a:solidFill>
                  <a:srgbClr val="FFFFFF"/>
                </a:solidFill>
                <a:latin typeface="Arial" pitchFamily="34" charset="0"/>
                <a:cs typeface="Arial" pitchFamily="34" charset="0"/>
              </a:rPr>
              <a:t>Wellington, </a:t>
            </a:r>
            <a:r>
              <a:rPr lang="en-US" sz="1000" i="1" dirty="0" smtClean="0">
                <a:solidFill>
                  <a:srgbClr val="FFFFFF"/>
                </a:solidFill>
                <a:latin typeface="Arial" pitchFamily="34" charset="0"/>
                <a:cs typeface="Arial" pitchFamily="34" charset="0"/>
              </a:rPr>
              <a:t>Palm Beach County</a:t>
            </a:r>
          </a:p>
          <a:p>
            <a:pPr marL="171450" indent="-171450">
              <a:buFont typeface="Arial" pitchFamily="34" charset="0"/>
              <a:buChar char="•"/>
            </a:pPr>
            <a:r>
              <a:rPr lang="en-US" sz="1100" dirty="0" smtClean="0">
                <a:solidFill>
                  <a:srgbClr val="FFFFFF"/>
                </a:solidFill>
                <a:latin typeface="Arial" pitchFamily="34" charset="0"/>
                <a:cs typeface="Arial" pitchFamily="34" charset="0"/>
              </a:rPr>
              <a:t>PBC Agricultural Reserve</a:t>
            </a:r>
          </a:p>
          <a:p>
            <a:pPr marL="171450" indent="-171450">
              <a:buFont typeface="Arial" pitchFamily="34" charset="0"/>
              <a:buChar char="•"/>
            </a:pPr>
            <a:r>
              <a:rPr lang="en-US" sz="1100" dirty="0" smtClean="0">
                <a:solidFill>
                  <a:srgbClr val="FFFFFF"/>
                </a:solidFill>
                <a:latin typeface="Arial" pitchFamily="34" charset="0"/>
                <a:cs typeface="Arial" pitchFamily="34" charset="0"/>
              </a:rPr>
              <a:t>West Palm Beach Downtown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Royal Palm Beach Corridor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North Federal Corridor, </a:t>
            </a:r>
            <a:r>
              <a:rPr lang="en-US" sz="1000" i="1" dirty="0" smtClean="0">
                <a:solidFill>
                  <a:srgbClr val="FFFFFF"/>
                </a:solidFill>
                <a:latin typeface="Arial" pitchFamily="34" charset="0"/>
                <a:cs typeface="Arial" pitchFamily="34" charset="0"/>
              </a:rPr>
              <a:t>Delray Beach</a:t>
            </a:r>
          </a:p>
          <a:p>
            <a:pPr marL="171450" indent="-171450">
              <a:buFont typeface="Arial" pitchFamily="34" charset="0"/>
              <a:buChar char="•"/>
            </a:pPr>
            <a:r>
              <a:rPr lang="en-US" sz="1100" dirty="0" smtClean="0">
                <a:solidFill>
                  <a:srgbClr val="FFFFFF"/>
                </a:solidFill>
                <a:latin typeface="Arial" pitchFamily="34" charset="0"/>
                <a:cs typeface="Arial" pitchFamily="34" charset="0"/>
              </a:rPr>
              <a:t>Charleston Place, </a:t>
            </a:r>
            <a:r>
              <a:rPr lang="en-US" sz="1000" i="1" dirty="0" smtClean="0">
                <a:solidFill>
                  <a:srgbClr val="FFFFFF"/>
                </a:solidFill>
                <a:latin typeface="Arial" pitchFamily="34" charset="0"/>
                <a:cs typeface="Arial" pitchFamily="34" charset="0"/>
              </a:rPr>
              <a:t>Boca Raton</a:t>
            </a:r>
          </a:p>
          <a:p>
            <a:pPr marL="171450" indent="-171450">
              <a:buFont typeface="Arial" pitchFamily="34" charset="0"/>
              <a:buChar char="•"/>
            </a:pPr>
            <a:r>
              <a:rPr lang="en-US" sz="1100" dirty="0" smtClean="0">
                <a:solidFill>
                  <a:srgbClr val="FFFFFF"/>
                </a:solidFill>
                <a:latin typeface="Arial" pitchFamily="34" charset="0"/>
                <a:cs typeface="Arial" pitchFamily="34" charset="0"/>
              </a:rPr>
              <a:t>Davie Downtown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Mirabella, </a:t>
            </a:r>
            <a:r>
              <a:rPr lang="en-US" sz="1000" i="1" dirty="0" smtClean="0">
                <a:solidFill>
                  <a:srgbClr val="FFFFFF"/>
                </a:solidFill>
                <a:latin typeface="Arial" pitchFamily="34" charset="0"/>
                <a:cs typeface="Arial" pitchFamily="34" charset="0"/>
              </a:rPr>
              <a:t>Miramar</a:t>
            </a:r>
          </a:p>
          <a:p>
            <a:pPr marL="171450" indent="-171450">
              <a:buFont typeface="Arial" pitchFamily="34" charset="0"/>
              <a:buChar char="•"/>
            </a:pPr>
            <a:r>
              <a:rPr lang="en-US" sz="1100" dirty="0" smtClean="0">
                <a:solidFill>
                  <a:srgbClr val="FFFFFF"/>
                </a:solidFill>
                <a:latin typeface="Arial" pitchFamily="34" charset="0"/>
                <a:cs typeface="Arial" pitchFamily="34" charset="0"/>
              </a:rPr>
              <a:t>Western C-9 Basin, </a:t>
            </a:r>
            <a:r>
              <a:rPr lang="en-US" sz="1000" i="1" dirty="0" smtClean="0">
                <a:solidFill>
                  <a:srgbClr val="FFFFFF"/>
                </a:solidFill>
                <a:latin typeface="Arial" pitchFamily="34" charset="0"/>
                <a:cs typeface="Arial" pitchFamily="34" charset="0"/>
              </a:rPr>
              <a:t>Miami-Dade &amp; Broward Counties</a:t>
            </a:r>
          </a:p>
          <a:p>
            <a:pPr marL="171450" indent="-171450">
              <a:buFont typeface="Arial" pitchFamily="34" charset="0"/>
              <a:buChar char="•"/>
            </a:pPr>
            <a:r>
              <a:rPr lang="en-US" sz="1100" dirty="0" smtClean="0">
                <a:solidFill>
                  <a:srgbClr val="FFFFFF"/>
                </a:solidFill>
                <a:latin typeface="Arial" pitchFamily="34" charset="0"/>
                <a:cs typeface="Arial" pitchFamily="34" charset="0"/>
              </a:rPr>
              <a:t>Lake Belt Plan, </a:t>
            </a:r>
            <a:r>
              <a:rPr lang="en-US" sz="1000" i="1" dirty="0" smtClean="0">
                <a:solidFill>
                  <a:srgbClr val="FFFFFF"/>
                </a:solidFill>
                <a:latin typeface="Arial" pitchFamily="34" charset="0"/>
                <a:cs typeface="Arial" pitchFamily="34" charset="0"/>
              </a:rPr>
              <a:t>Miami-Dade County</a:t>
            </a:r>
          </a:p>
          <a:p>
            <a:pPr marL="171450" indent="-171450">
              <a:buFont typeface="Arial" pitchFamily="34" charset="0"/>
              <a:buChar char="•"/>
            </a:pPr>
            <a:r>
              <a:rPr lang="en-US" sz="1100" dirty="0" smtClean="0">
                <a:solidFill>
                  <a:srgbClr val="FFFFFF"/>
                </a:solidFill>
                <a:latin typeface="Arial" pitchFamily="34" charset="0"/>
                <a:cs typeface="Arial" pitchFamily="34" charset="0"/>
              </a:rPr>
              <a:t>Miami Lakes Town Center</a:t>
            </a:r>
          </a:p>
          <a:p>
            <a:pPr marL="171450" indent="-171450">
              <a:buFont typeface="Arial" pitchFamily="34" charset="0"/>
              <a:buChar char="•"/>
            </a:pPr>
            <a:r>
              <a:rPr lang="en-US" sz="1100" dirty="0" smtClean="0">
                <a:solidFill>
                  <a:srgbClr val="FFFFFF"/>
                </a:solidFill>
                <a:latin typeface="Arial" pitchFamily="34" charset="0"/>
                <a:cs typeface="Arial" pitchFamily="34" charset="0"/>
              </a:rPr>
              <a:t>North Miami Beach Bicycle Masterplan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Aqua, </a:t>
            </a:r>
            <a:r>
              <a:rPr lang="en-US" sz="1000" i="1" dirty="0" smtClean="0">
                <a:solidFill>
                  <a:srgbClr val="FFFFFF"/>
                </a:solidFill>
                <a:latin typeface="Arial" pitchFamily="34" charset="0"/>
                <a:cs typeface="Arial" pitchFamily="34" charset="0"/>
              </a:rPr>
              <a:t>Miami Beach</a:t>
            </a:r>
          </a:p>
          <a:p>
            <a:pPr marL="171450" indent="-171450">
              <a:buFont typeface="Arial" pitchFamily="34" charset="0"/>
              <a:buChar char="•"/>
            </a:pPr>
            <a:r>
              <a:rPr lang="en-US" sz="1100" dirty="0" smtClean="0">
                <a:solidFill>
                  <a:srgbClr val="FFFFFF"/>
                </a:solidFill>
                <a:latin typeface="Arial" pitchFamily="34" charset="0"/>
                <a:cs typeface="Arial" pitchFamily="34" charset="0"/>
              </a:rPr>
              <a:t>Miami Springs Downtown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Downtown Doral</a:t>
            </a:r>
          </a:p>
          <a:p>
            <a:pPr marL="171450" indent="-171450">
              <a:buFont typeface="Arial" pitchFamily="34" charset="0"/>
              <a:buChar char="•"/>
            </a:pPr>
            <a:r>
              <a:rPr lang="en-US" sz="1100" dirty="0" smtClean="0">
                <a:solidFill>
                  <a:srgbClr val="FFFFFF"/>
                </a:solidFill>
                <a:latin typeface="Arial" pitchFamily="34" charset="0"/>
                <a:cs typeface="Arial" pitchFamily="34" charset="0"/>
              </a:rPr>
              <a:t>Miami 21</a:t>
            </a:r>
          </a:p>
          <a:p>
            <a:pPr marL="171450" indent="-171450">
              <a:buFont typeface="Arial" pitchFamily="34" charset="0"/>
              <a:buChar char="•"/>
            </a:pPr>
            <a:r>
              <a:rPr lang="en-US" sz="1100" dirty="0" smtClean="0">
                <a:solidFill>
                  <a:srgbClr val="FFFFFF"/>
                </a:solidFill>
                <a:latin typeface="Arial" pitchFamily="34" charset="0"/>
                <a:cs typeface="Arial" pitchFamily="34" charset="0"/>
              </a:rPr>
              <a:t>UM Miller School of Medicine, </a:t>
            </a:r>
            <a:r>
              <a:rPr lang="en-US" sz="1000" i="1" dirty="0" smtClean="0">
                <a:solidFill>
                  <a:srgbClr val="FFFFFF"/>
                </a:solidFill>
                <a:latin typeface="Arial" pitchFamily="34" charset="0"/>
                <a:cs typeface="Arial" pitchFamily="34" charset="0"/>
              </a:rPr>
              <a:t>Miami</a:t>
            </a:r>
          </a:p>
          <a:p>
            <a:pPr marL="171450" indent="-171450">
              <a:buFont typeface="Arial" pitchFamily="34" charset="0"/>
              <a:buChar char="•"/>
            </a:pPr>
            <a:r>
              <a:rPr lang="en-US" sz="1100" dirty="0" smtClean="0">
                <a:solidFill>
                  <a:srgbClr val="FFFFFF"/>
                </a:solidFill>
                <a:latin typeface="Arial" pitchFamily="34" charset="0"/>
                <a:cs typeface="Arial" pitchFamily="34" charset="0"/>
              </a:rPr>
              <a:t>Miami-Dade County TND Ordinance</a:t>
            </a:r>
          </a:p>
          <a:p>
            <a:pPr marL="171450" indent="-171450">
              <a:buFont typeface="Arial" pitchFamily="34" charset="0"/>
              <a:buChar char="•"/>
            </a:pPr>
            <a:r>
              <a:rPr lang="en-US" sz="1100" dirty="0" smtClean="0">
                <a:solidFill>
                  <a:srgbClr val="FFFFFF"/>
                </a:solidFill>
                <a:latin typeface="Arial" pitchFamily="34" charset="0"/>
                <a:cs typeface="Arial" pitchFamily="34" charset="0"/>
              </a:rPr>
              <a:t>Miami-Dade County Agricultural &amp; Rural Area Study</a:t>
            </a:r>
          </a:p>
          <a:p>
            <a:pPr marL="171450" indent="-171450">
              <a:buFont typeface="Arial" pitchFamily="34" charset="0"/>
              <a:buChar char="•"/>
            </a:pPr>
            <a:r>
              <a:rPr lang="en-US" sz="1100" dirty="0" smtClean="0">
                <a:solidFill>
                  <a:srgbClr val="FFFFFF"/>
                </a:solidFill>
                <a:latin typeface="Arial" pitchFamily="34" charset="0"/>
                <a:cs typeface="Arial" pitchFamily="34" charset="0"/>
              </a:rPr>
              <a:t>South Miami Hometown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Downtown Kendall</a:t>
            </a:r>
          </a:p>
          <a:p>
            <a:pPr marL="171450" indent="-171450">
              <a:buFont typeface="Arial" pitchFamily="34" charset="0"/>
              <a:buChar char="•"/>
            </a:pPr>
            <a:r>
              <a:rPr lang="en-US" sz="1100" dirty="0" smtClean="0">
                <a:solidFill>
                  <a:srgbClr val="FFFFFF"/>
                </a:solidFill>
                <a:latin typeface="Arial" pitchFamily="34" charset="0"/>
                <a:cs typeface="Arial" pitchFamily="34" charset="0"/>
              </a:rPr>
              <a:t>Downtown Homestead Action Plan</a:t>
            </a:r>
          </a:p>
          <a:p>
            <a:pPr marL="171450" indent="-171450">
              <a:buFont typeface="Arial" pitchFamily="34" charset="0"/>
              <a:buChar char="•"/>
            </a:pPr>
            <a:r>
              <a:rPr lang="en-US" sz="1100" dirty="0" smtClean="0">
                <a:solidFill>
                  <a:srgbClr val="FFFFFF"/>
                </a:solidFill>
                <a:latin typeface="Arial" pitchFamily="34" charset="0"/>
                <a:cs typeface="Arial" pitchFamily="34" charset="0"/>
              </a:rPr>
              <a:t>Bluewater Carpet Cottages, </a:t>
            </a:r>
            <a:r>
              <a:rPr lang="en-US" sz="1000" i="1" dirty="0" smtClean="0">
                <a:solidFill>
                  <a:srgbClr val="FFFFFF"/>
                </a:solidFill>
                <a:latin typeface="Arial" pitchFamily="34" charset="0"/>
                <a:cs typeface="Arial" pitchFamily="34" charset="0"/>
              </a:rPr>
              <a:t>Tavernier</a:t>
            </a:r>
          </a:p>
        </p:txBody>
      </p:sp>
      <p:sp>
        <p:nvSpPr>
          <p:cNvPr id="6" name="TextBox 5"/>
          <p:cNvSpPr txBox="1"/>
          <p:nvPr/>
        </p:nvSpPr>
        <p:spPr>
          <a:xfrm>
            <a:off x="1" y="0"/>
            <a:ext cx="3429000" cy="1754326"/>
          </a:xfrm>
          <a:prstGeom prst="rect">
            <a:avLst/>
          </a:prstGeom>
          <a:noFill/>
        </p:spPr>
        <p:txBody>
          <a:bodyPr wrap="square" rtlCol="0">
            <a:spAutoFit/>
          </a:bodyPr>
          <a:lstStyle/>
          <a:p>
            <a:r>
              <a:rPr lang="en-US" sz="3600" dirty="0" smtClean="0">
                <a:solidFill>
                  <a:srgbClr val="FFFFFF"/>
                </a:solidFill>
                <a:latin typeface="Arial Rounded MT Bold" pitchFamily="34" charset="0"/>
              </a:rPr>
              <a:t>Dover-Kohl </a:t>
            </a:r>
          </a:p>
          <a:p>
            <a:r>
              <a:rPr lang="en-US" sz="3600" dirty="0" smtClean="0">
                <a:solidFill>
                  <a:srgbClr val="FFFFFF"/>
                </a:solidFill>
                <a:latin typeface="Arial Rounded MT Bold" pitchFamily="34" charset="0"/>
              </a:rPr>
              <a:t>&amp; DPZ </a:t>
            </a:r>
          </a:p>
          <a:p>
            <a:endParaRPr lang="en-US" sz="3600" dirty="0" smtClean="0">
              <a:solidFill>
                <a:srgbClr val="FFFFFF"/>
              </a:solidFill>
              <a:latin typeface="Arial Rounded MT Bold" pitchFamily="34" charset="0"/>
            </a:endParaRPr>
          </a:p>
        </p:txBody>
      </p:sp>
      <p:sp>
        <p:nvSpPr>
          <p:cNvPr id="5" name="Text Box 4"/>
          <p:cNvSpPr txBox="1">
            <a:spLocks noChangeArrowheads="1"/>
          </p:cNvSpPr>
          <p:nvPr/>
        </p:nvSpPr>
        <p:spPr bwMode="auto">
          <a:xfrm>
            <a:off x="-1" y="1405031"/>
            <a:ext cx="3980330" cy="830997"/>
          </a:xfrm>
          <a:prstGeom prst="rect">
            <a:avLst/>
          </a:prstGeom>
          <a:solidFill>
            <a:schemeClr val="tx1"/>
          </a:solidFill>
          <a:ln w="9525">
            <a:noFill/>
            <a:miter lim="800000"/>
            <a:headEnd/>
            <a:tailEnd/>
          </a:ln>
        </p:spPr>
        <p:txBody>
          <a:bodyPr wrap="square">
            <a:spAutoFit/>
          </a:bodyPr>
          <a:lstStyle/>
          <a:p>
            <a:pPr eaLnBrk="0" hangingPunct="0"/>
            <a:r>
              <a:rPr lang="en-US" dirty="0" smtClean="0">
                <a:solidFill>
                  <a:srgbClr val="FFFFFF"/>
                </a:solidFill>
                <a:latin typeface="Arial" charset="0"/>
              </a:rPr>
              <a:t>30+ years local experience</a:t>
            </a:r>
          </a:p>
          <a:p>
            <a:pPr eaLnBrk="0" hangingPunct="0"/>
            <a:r>
              <a:rPr lang="en-US" dirty="0" smtClean="0">
                <a:solidFill>
                  <a:srgbClr val="FFFFFF"/>
                </a:solidFill>
                <a:latin typeface="Arial" charset="0"/>
              </a:rPr>
              <a:t>50+ S</a:t>
            </a:r>
            <a:r>
              <a:rPr lang="en-US" dirty="0">
                <a:solidFill>
                  <a:srgbClr val="FFFFFF"/>
                </a:solidFill>
                <a:latin typeface="Arial" charset="0"/>
              </a:rPr>
              <a:t>E</a:t>
            </a:r>
            <a:r>
              <a:rPr lang="en-US" dirty="0" smtClean="0">
                <a:solidFill>
                  <a:srgbClr val="FFFFFF"/>
                </a:solidFill>
                <a:latin typeface="Arial" charset="0"/>
              </a:rPr>
              <a:t> Florida projects</a:t>
            </a:r>
            <a:endParaRPr lang="en-US" dirty="0">
              <a:solidFill>
                <a:srgbClr val="FFFFFF"/>
              </a:solidFill>
              <a:latin typeface="Arial" charset="0"/>
            </a:endParaRPr>
          </a:p>
        </p:txBody>
      </p:sp>
      <p:pic>
        <p:nvPicPr>
          <p:cNvPr id="8" name="Picture 3" descr="M:\South Florida Regional Vision &amp; Blueprint\Reference\Southeast Flori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8088"/>
            <a:ext cx="5029200" cy="704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65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43" t="13581" r="35714" b="20438"/>
          <a:stretch/>
        </p:blipFill>
        <p:spPr bwMode="auto">
          <a:xfrm>
            <a:off x="1828800" y="0"/>
            <a:ext cx="1544766" cy="234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41400" t="12057" r="32505" b="15409"/>
          <a:stretch/>
        </p:blipFill>
        <p:spPr bwMode="auto">
          <a:xfrm rot="16200000">
            <a:off x="2326388" y="1614798"/>
            <a:ext cx="1508307" cy="262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4980" t="34345" r="2887" b="17655"/>
          <a:stretch/>
        </p:blipFill>
        <p:spPr bwMode="auto">
          <a:xfrm>
            <a:off x="1723687" y="3281665"/>
            <a:ext cx="1996782" cy="270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290" t="24207" r="45431" b="10489"/>
          <a:stretch/>
        </p:blipFill>
        <p:spPr bwMode="auto">
          <a:xfrm>
            <a:off x="4739606" y="4203658"/>
            <a:ext cx="2811822" cy="366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476" t="9465" r="23143" b="10230"/>
          <a:stretch/>
        </p:blipFill>
        <p:spPr bwMode="auto">
          <a:xfrm>
            <a:off x="7620" y="-4113"/>
            <a:ext cx="1762770" cy="230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57" t="15714" r="25524" b="15714"/>
          <a:stretch/>
        </p:blipFill>
        <p:spPr bwMode="auto">
          <a:xfrm>
            <a:off x="3358326" y="0"/>
            <a:ext cx="2773680" cy="213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31827" t="15679" r="30476" b="4590"/>
          <a:stretch/>
        </p:blipFill>
        <p:spPr bwMode="auto">
          <a:xfrm>
            <a:off x="7620" y="4986251"/>
            <a:ext cx="2831860" cy="374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l="34571" t="9314" r="29000" b="10229"/>
          <a:stretch/>
        </p:blipFill>
        <p:spPr bwMode="auto">
          <a:xfrm>
            <a:off x="6486010" y="4986251"/>
            <a:ext cx="2657990" cy="366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5429" t="12514" r="29000" b="10229"/>
          <a:stretch/>
        </p:blipFill>
        <p:spPr bwMode="auto">
          <a:xfrm>
            <a:off x="-92999" y="2125986"/>
            <a:ext cx="1848344" cy="250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rotWithShape="1">
          <a:blip r:embed="rId12">
            <a:extLst>
              <a:ext uri="{28A0092B-C50C-407E-A947-70E740481C1C}">
                <a14:useLocalDpi xmlns:a14="http://schemas.microsoft.com/office/drawing/2010/main" val="0"/>
              </a:ext>
            </a:extLst>
          </a:blip>
          <a:srcRect l="43809" t="19676" r="13333" b="14191"/>
          <a:stretch/>
        </p:blipFill>
        <p:spPr bwMode="auto">
          <a:xfrm>
            <a:off x="1770390" y="4986251"/>
            <a:ext cx="3393486" cy="327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7415" t="5505" r="8476" b="16019"/>
          <a:stretch/>
        </p:blipFill>
        <p:spPr bwMode="auto">
          <a:xfrm>
            <a:off x="6785789" y="-7745"/>
            <a:ext cx="2358211" cy="339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14">
            <a:extLst>
              <a:ext uri="{28A0092B-C50C-407E-A947-70E740481C1C}">
                <a14:useLocalDpi xmlns:a14="http://schemas.microsoft.com/office/drawing/2010/main" val="0"/>
              </a:ext>
            </a:extLst>
          </a:blip>
          <a:srcRect l="24155" t="51212" r="44569" b="10793"/>
          <a:stretch/>
        </p:blipFill>
        <p:spPr bwMode="auto">
          <a:xfrm>
            <a:off x="6132006" y="1092551"/>
            <a:ext cx="3088030" cy="234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l="25948" t="27149" r="50000" b="15759"/>
          <a:stretch/>
        </p:blipFill>
        <p:spPr bwMode="auto">
          <a:xfrm>
            <a:off x="7551428" y="1745402"/>
            <a:ext cx="1590133" cy="235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16">
            <a:extLst>
              <a:ext uri="{28A0092B-C50C-407E-A947-70E740481C1C}">
                <a14:useLocalDpi xmlns:a14="http://schemas.microsoft.com/office/drawing/2010/main" val="0"/>
              </a:ext>
            </a:extLst>
          </a:blip>
          <a:srcRect l="13509" t="41207" r="56879" b="21316"/>
          <a:stretch/>
        </p:blipFill>
        <p:spPr bwMode="auto">
          <a:xfrm>
            <a:off x="4390692" y="2206375"/>
            <a:ext cx="2617076" cy="207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09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64" t="11906" r="32286" b="19219"/>
          <a:stretch/>
        </p:blipFill>
        <p:spPr bwMode="auto">
          <a:xfrm>
            <a:off x="2594117" y="4643745"/>
            <a:ext cx="2026897" cy="251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34571" t="9314" r="29000" b="10229"/>
          <a:stretch/>
        </p:blipFill>
        <p:spPr bwMode="auto">
          <a:xfrm>
            <a:off x="-1815" y="2887768"/>
            <a:ext cx="1804287" cy="249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33" t="10666" r="37239" b="16647"/>
          <a:stretch/>
        </p:blipFill>
        <p:spPr bwMode="auto">
          <a:xfrm>
            <a:off x="1953990" y="45190"/>
            <a:ext cx="2216854" cy="284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380" t="24764" r="25144" b="13675"/>
          <a:stretch/>
        </p:blipFill>
        <p:spPr bwMode="auto">
          <a:xfrm>
            <a:off x="6542252" y="-104405"/>
            <a:ext cx="2624040" cy="262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415" t="5505" r="8476" b="16019"/>
          <a:stretch/>
        </p:blipFill>
        <p:spPr bwMode="auto">
          <a:xfrm>
            <a:off x="4170844" y="-72526"/>
            <a:ext cx="2358211" cy="339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334" t="12057" r="32476" b="18305"/>
          <a:stretch/>
        </p:blipFill>
        <p:spPr bwMode="auto">
          <a:xfrm>
            <a:off x="92329" y="65738"/>
            <a:ext cx="1845874" cy="284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32780" t="24414" r="34440" b="19517"/>
          <a:stretch/>
        </p:blipFill>
        <p:spPr bwMode="auto">
          <a:xfrm>
            <a:off x="6931028" y="2519635"/>
            <a:ext cx="2212972" cy="23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1768" t="37897" r="73491" b="29418"/>
          <a:stretch/>
        </p:blipFill>
        <p:spPr bwMode="auto">
          <a:xfrm>
            <a:off x="1725527" y="2858751"/>
            <a:ext cx="2247383" cy="311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3714" t="15679" r="25428" b="18761"/>
          <a:stretch/>
        </p:blipFill>
        <p:spPr bwMode="auto">
          <a:xfrm>
            <a:off x="-1815" y="4507384"/>
            <a:ext cx="2343842" cy="235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3920" t="25091" r="74603" b="23363"/>
          <a:stretch/>
        </p:blipFill>
        <p:spPr bwMode="auto">
          <a:xfrm>
            <a:off x="3843708" y="1207615"/>
            <a:ext cx="2138884" cy="320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9842" t="32714" r="76213" b="33759"/>
          <a:stretch/>
        </p:blipFill>
        <p:spPr bwMode="auto">
          <a:xfrm>
            <a:off x="4650829" y="3259622"/>
            <a:ext cx="2185444" cy="328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0476" t="11905" r="32000" b="19676"/>
          <a:stretch/>
        </p:blipFill>
        <p:spPr bwMode="auto">
          <a:xfrm>
            <a:off x="6682172" y="4865024"/>
            <a:ext cx="2484120" cy="283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04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KP\Desktop\SE Florida\Southeast Flor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461" y="0"/>
            <a:ext cx="4897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110359" y="24512"/>
            <a:ext cx="5100144" cy="563231"/>
          </a:xfrm>
          <a:prstGeom prst="rect">
            <a:avLst/>
          </a:prstGeom>
          <a:noFill/>
          <a:ln w="9525">
            <a:noFill/>
            <a:miter lim="800000"/>
            <a:headEnd/>
            <a:tailEnd/>
          </a:ln>
        </p:spPr>
        <p:txBody>
          <a:bodyPr wrap="square">
            <a:spAutoFit/>
          </a:bodyPr>
          <a:lstStyle/>
          <a:p>
            <a:pPr algn="r" eaLnBrk="0" hangingPunct="0">
              <a:lnSpc>
                <a:spcPct val="85000"/>
              </a:lnSpc>
              <a:spcBef>
                <a:spcPct val="50000"/>
              </a:spcBef>
            </a:pPr>
            <a:r>
              <a:rPr lang="en-US" sz="3600" dirty="0" smtClean="0">
                <a:solidFill>
                  <a:srgbClr val="FFFFFF"/>
                </a:solidFill>
                <a:latin typeface="Arial Rounded MT Bold" pitchFamily="34" charset="0"/>
              </a:rPr>
              <a:t>design at all scales</a:t>
            </a:r>
            <a:endParaRPr lang="en-US" sz="3600" dirty="0">
              <a:solidFill>
                <a:srgbClr val="FFFFFF"/>
              </a:solidFill>
              <a:latin typeface="Arial Rounded MT Bold" pitchFamily="34" charset="0"/>
            </a:endParaRPr>
          </a:p>
        </p:txBody>
      </p:sp>
    </p:spTree>
    <p:extLst>
      <p:ext uri="{BB962C8B-B14F-4D97-AF65-F5344CB8AC3E}">
        <p14:creationId xmlns:p14="http://schemas.microsoft.com/office/powerpoint/2010/main" val="391912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KP\Desktop\SE Florida\Southeast Flor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461" y="0"/>
            <a:ext cx="48975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133" y="3193867"/>
            <a:ext cx="728815" cy="17275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sp>
        <p:nvSpPr>
          <p:cNvPr id="8" name="Text Box 4"/>
          <p:cNvSpPr txBox="1">
            <a:spLocks noChangeArrowheads="1"/>
          </p:cNvSpPr>
          <p:nvPr/>
        </p:nvSpPr>
        <p:spPr bwMode="auto">
          <a:xfrm>
            <a:off x="0" y="0"/>
            <a:ext cx="1174044"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rgbClr val="FFFFFF"/>
                </a:solidFill>
                <a:latin typeface="Arial" charset="0"/>
              </a:rPr>
              <a:t>Today</a:t>
            </a:r>
            <a:endParaRPr lang="en-US" i="1" dirty="0">
              <a:solidFill>
                <a:srgbClr val="FFFFFF"/>
              </a:solidFill>
              <a:latin typeface="Arial" charset="0"/>
            </a:endParaRPr>
          </a:p>
        </p:txBody>
      </p:sp>
      <p:cxnSp>
        <p:nvCxnSpPr>
          <p:cNvPr id="5" name="Straight Connector 4"/>
          <p:cNvCxnSpPr/>
          <p:nvPr/>
        </p:nvCxnSpPr>
        <p:spPr>
          <a:xfrm>
            <a:off x="2893219" y="0"/>
            <a:ext cx="4040729" cy="31938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93219" y="4921428"/>
            <a:ext cx="4040729" cy="19365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205133" y="3193867"/>
            <a:ext cx="728815" cy="17275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70201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2"/>
            <a:ext cx="2893219" cy="6858000"/>
          </a:xfrm>
          <a:prstGeom prst="rect">
            <a:avLst/>
          </a:prstGeom>
        </p:spPr>
      </p:pic>
      <p:sp>
        <p:nvSpPr>
          <p:cNvPr id="4" name="Text Box 4"/>
          <p:cNvSpPr txBox="1">
            <a:spLocks noChangeArrowheads="1"/>
          </p:cNvSpPr>
          <p:nvPr/>
        </p:nvSpPr>
        <p:spPr bwMode="auto">
          <a:xfrm>
            <a:off x="6120172" y="58846"/>
            <a:ext cx="280831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Seaports</a:t>
            </a:r>
          </a:p>
        </p:txBody>
      </p:sp>
      <p:sp>
        <p:nvSpPr>
          <p:cNvPr id="6" name="Text Box 4"/>
          <p:cNvSpPr txBox="1">
            <a:spLocks noChangeArrowheads="1"/>
          </p:cNvSpPr>
          <p:nvPr/>
        </p:nvSpPr>
        <p:spPr bwMode="auto">
          <a:xfrm>
            <a:off x="0" y="0"/>
            <a:ext cx="1174044"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a:t>
            </a:r>
            <a:endParaRPr lang="en-US" i="1" dirty="0">
              <a:solidFill>
                <a:schemeClr val="bg1"/>
              </a:solidFill>
              <a:latin typeface="Arial" charset="0"/>
            </a:endParaRPr>
          </a:p>
        </p:txBody>
      </p:sp>
    </p:spTree>
    <p:extLst>
      <p:ext uri="{BB962C8B-B14F-4D97-AF65-F5344CB8AC3E}">
        <p14:creationId xmlns:p14="http://schemas.microsoft.com/office/powerpoint/2010/main" val="51872799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jking\Desktop\Memphis_2006_Main_2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71" t="26540" r="12550" b="26540"/>
          <a:stretch/>
        </p:blipFill>
        <p:spPr bwMode="auto">
          <a:xfrm>
            <a:off x="6187643" y="4816980"/>
            <a:ext cx="2803957" cy="1556833"/>
          </a:xfrm>
          <a:prstGeom prst="rect">
            <a:avLst/>
          </a:prstGeom>
          <a:noFill/>
          <a:extLst>
            <a:ext uri="{909E8E84-426E-40DD-AFC4-6F175D3DCCD1}">
              <a14:hiddenFill xmlns:a14="http://schemas.microsoft.com/office/drawing/2010/main">
                <a:solidFill>
                  <a:srgbClr val="FFFFFF"/>
                </a:solidFill>
              </a14:hiddenFill>
            </a:ext>
          </a:extLst>
        </p:spPr>
      </p:pic>
      <p:sp>
        <p:nvSpPr>
          <p:cNvPr id="46084" name="Text Box 5"/>
          <p:cNvSpPr txBox="1">
            <a:spLocks noChangeArrowheads="1"/>
          </p:cNvSpPr>
          <p:nvPr/>
        </p:nvSpPr>
        <p:spPr bwMode="auto">
          <a:xfrm>
            <a:off x="0" y="1553560"/>
            <a:ext cx="9144000" cy="1477328"/>
          </a:xfrm>
          <a:prstGeom prst="rect">
            <a:avLst/>
          </a:prstGeom>
          <a:noFill/>
          <a:ln w="9525">
            <a:noFill/>
            <a:miter lim="800000"/>
            <a:headEnd/>
            <a:tailEnd/>
          </a:ln>
        </p:spPr>
        <p:txBody>
          <a:bodyPr>
            <a:spAutoFit/>
          </a:bodyPr>
          <a:lstStyle/>
          <a:p>
            <a:pPr algn="ctr" eaLnBrk="0" hangingPunct="0">
              <a:lnSpc>
                <a:spcPts val="1200"/>
              </a:lnSpc>
              <a:spcBef>
                <a:spcPts val="1200"/>
              </a:spcBef>
            </a:pPr>
            <a:r>
              <a:rPr lang="en-US" sz="2000" dirty="0" smtClean="0">
                <a:solidFill>
                  <a:srgbClr val="FFFFFF"/>
                </a:solidFill>
                <a:latin typeface="Arial Rounded MT Bold" pitchFamily="34" charset="0"/>
              </a:rPr>
              <a:t>southeast </a:t>
            </a:r>
            <a:r>
              <a:rPr lang="en-US" sz="2000" dirty="0" err="1" smtClean="0">
                <a:solidFill>
                  <a:srgbClr val="FFFFFF"/>
                </a:solidFill>
                <a:latin typeface="Arial Rounded MT Bold" pitchFamily="34" charset="0"/>
              </a:rPr>
              <a:t>florida’s</a:t>
            </a:r>
            <a:r>
              <a:rPr lang="en-US" sz="2000" dirty="0" smtClean="0">
                <a:solidFill>
                  <a:srgbClr val="FFFFFF"/>
                </a:solidFill>
                <a:latin typeface="Arial Rounded MT Bold" pitchFamily="34" charset="0"/>
              </a:rPr>
              <a:t> regional vision</a:t>
            </a:r>
          </a:p>
          <a:p>
            <a:pPr algn="ctr" eaLnBrk="0" hangingPunct="0">
              <a:lnSpc>
                <a:spcPts val="1200"/>
              </a:lnSpc>
              <a:spcBef>
                <a:spcPts val="1200"/>
              </a:spcBef>
            </a:pPr>
            <a:endParaRPr lang="en-US" sz="2000" dirty="0">
              <a:solidFill>
                <a:srgbClr val="FFFFFF"/>
              </a:solidFill>
              <a:latin typeface="Arial Rounded MT Bold" pitchFamily="34" charset="0"/>
            </a:endParaRPr>
          </a:p>
          <a:p>
            <a:pPr algn="ctr" eaLnBrk="0" hangingPunct="0">
              <a:lnSpc>
                <a:spcPts val="1200"/>
              </a:lnSpc>
              <a:spcBef>
                <a:spcPts val="1200"/>
              </a:spcBef>
            </a:pPr>
            <a:endParaRPr lang="en-US" sz="2000" dirty="0" smtClean="0">
              <a:solidFill>
                <a:srgbClr val="FFFFFF"/>
              </a:solidFill>
              <a:latin typeface="Arial Rounded MT Bold" pitchFamily="34" charset="0"/>
            </a:endParaRPr>
          </a:p>
          <a:p>
            <a:pPr algn="ctr" eaLnBrk="0" hangingPunct="0">
              <a:lnSpc>
                <a:spcPts val="1200"/>
              </a:lnSpc>
              <a:spcBef>
                <a:spcPts val="1200"/>
              </a:spcBef>
            </a:pPr>
            <a:endParaRPr lang="en-US" sz="2000" dirty="0" smtClean="0">
              <a:solidFill>
                <a:srgbClr val="FFFFFF"/>
              </a:solidFill>
              <a:latin typeface="Arial Rounded MT Bold" pitchFamily="34" charset="0"/>
            </a:endParaRPr>
          </a:p>
          <a:p>
            <a:pPr algn="ctr" eaLnBrk="0" hangingPunct="0">
              <a:lnSpc>
                <a:spcPts val="1200"/>
              </a:lnSpc>
              <a:spcBef>
                <a:spcPts val="1200"/>
              </a:spcBef>
            </a:pPr>
            <a:r>
              <a:rPr lang="en-US" sz="2000" dirty="0" smtClean="0">
                <a:solidFill>
                  <a:srgbClr val="FFFFFF"/>
                </a:solidFill>
                <a:latin typeface="Arial Rounded MT Bold" pitchFamily="34" charset="0"/>
              </a:rPr>
              <a:t>for economic prosperity</a:t>
            </a:r>
            <a:endParaRPr lang="en-US" sz="8000" dirty="0">
              <a:solidFill>
                <a:srgbClr val="FFFFFF"/>
              </a:solidFill>
              <a:latin typeface="Arial Rounded MT Bold" pitchFamily="34" charset="0"/>
            </a:endParaRPr>
          </a:p>
        </p:txBody>
      </p:sp>
      <p:sp>
        <p:nvSpPr>
          <p:cNvPr id="29" name="Text Box 14"/>
          <p:cNvSpPr txBox="1">
            <a:spLocks noChangeArrowheads="1"/>
          </p:cNvSpPr>
          <p:nvPr/>
        </p:nvSpPr>
        <p:spPr bwMode="auto">
          <a:xfrm>
            <a:off x="6169025" y="4371975"/>
            <a:ext cx="2822575" cy="461665"/>
          </a:xfrm>
          <a:prstGeom prst="rect">
            <a:avLst/>
          </a:prstGeom>
          <a:solidFill>
            <a:schemeClr val="tx1"/>
          </a:solidFill>
          <a:ln w="9525">
            <a:solidFill>
              <a:schemeClr val="tx1"/>
            </a:solidFill>
            <a:miter lim="800000"/>
            <a:headEnd/>
            <a:tailEnd/>
          </a:ln>
          <a:effectLst/>
        </p:spPr>
        <p:txBody>
          <a:bodyPr>
            <a:spAutoFit/>
          </a:bodyPr>
          <a:lstStyle/>
          <a:p>
            <a:pPr algn="ctr"/>
            <a:r>
              <a:rPr lang="en-US" dirty="0" smtClean="0">
                <a:solidFill>
                  <a:srgbClr val="FFFFFF"/>
                </a:solidFill>
                <a:latin typeface="Arial" pitchFamily="34" charset="0"/>
                <a:cs typeface="Arial" pitchFamily="34" charset="0"/>
              </a:rPr>
              <a:t>experts</a:t>
            </a:r>
            <a:endParaRPr lang="en-US" dirty="0">
              <a:solidFill>
                <a:srgbClr val="FFFFFF"/>
              </a:solidFill>
              <a:latin typeface="Arial" pitchFamily="34" charset="0"/>
              <a:cs typeface="Arial" pitchFamily="34" charset="0"/>
            </a:endParaRPr>
          </a:p>
        </p:txBody>
      </p:sp>
      <p:grpSp>
        <p:nvGrpSpPr>
          <p:cNvPr id="30" name="Group 29"/>
          <p:cNvGrpSpPr/>
          <p:nvPr/>
        </p:nvGrpSpPr>
        <p:grpSpPr>
          <a:xfrm>
            <a:off x="3112336" y="4359275"/>
            <a:ext cx="2989263" cy="2014538"/>
            <a:chOff x="3112336" y="4359275"/>
            <a:chExt cx="2989263" cy="2014538"/>
          </a:xfrm>
        </p:grpSpPr>
        <p:pic>
          <p:nvPicPr>
            <p:cNvPr id="31" name="Picture 30" descr="proposed- north roan mall- resampled"/>
            <p:cNvPicPr>
              <a:picLocks noChangeAspect="1" noChangeArrowheads="1"/>
            </p:cNvPicPr>
            <p:nvPr/>
          </p:nvPicPr>
          <p:blipFill>
            <a:blip r:embed="rId4"/>
            <a:srcRect t="26419" r="31128" b="18394"/>
            <a:stretch>
              <a:fillRect/>
            </a:stretch>
          </p:blipFill>
          <p:spPr bwMode="auto">
            <a:xfrm>
              <a:off x="3197225" y="4768850"/>
              <a:ext cx="2809875" cy="1604963"/>
            </a:xfrm>
            <a:prstGeom prst="rect">
              <a:avLst/>
            </a:prstGeom>
            <a:noFill/>
            <a:ln w="9525">
              <a:solidFill>
                <a:schemeClr val="tx1"/>
              </a:solidFill>
              <a:miter lim="800000"/>
              <a:headEnd/>
              <a:tailEnd/>
            </a:ln>
          </p:spPr>
        </p:pic>
        <p:sp>
          <p:nvSpPr>
            <p:cNvPr id="32" name="Text Box 16"/>
            <p:cNvSpPr txBox="1">
              <a:spLocks noChangeArrowheads="1"/>
            </p:cNvSpPr>
            <p:nvPr/>
          </p:nvSpPr>
          <p:spPr bwMode="auto">
            <a:xfrm>
              <a:off x="3112336" y="4359275"/>
              <a:ext cx="2989263" cy="461665"/>
            </a:xfrm>
            <a:prstGeom prst="rect">
              <a:avLst/>
            </a:prstGeom>
            <a:solidFill>
              <a:schemeClr val="tx1"/>
            </a:solidFill>
            <a:ln w="9525">
              <a:solidFill>
                <a:schemeClr val="tx1"/>
              </a:solidFill>
              <a:miter lim="800000"/>
              <a:headEnd/>
              <a:tailEnd/>
            </a:ln>
            <a:effectLst/>
          </p:spPr>
          <p:txBody>
            <a:bodyPr wrap="square">
              <a:spAutoFit/>
            </a:bodyPr>
            <a:lstStyle/>
            <a:p>
              <a:pPr algn="ctr"/>
              <a:r>
                <a:rPr lang="en-US" dirty="0" smtClean="0">
                  <a:solidFill>
                    <a:srgbClr val="FFFFFF"/>
                  </a:solidFill>
                  <a:latin typeface="Arial" pitchFamily="34" charset="0"/>
                  <a:cs typeface="Arial" pitchFamily="34" charset="0"/>
                </a:rPr>
                <a:t>teamwork</a:t>
              </a:r>
              <a:r>
                <a:rPr lang="en-US" sz="2000" dirty="0" smtClean="0">
                  <a:solidFill>
                    <a:srgbClr val="FFFFFF"/>
                  </a:solidFill>
                  <a:latin typeface="Arial Rounded MT Bold" pitchFamily="34" charset="0"/>
                </a:rPr>
                <a:t>  </a:t>
              </a:r>
              <a:endParaRPr lang="en-US" sz="2000" dirty="0">
                <a:solidFill>
                  <a:srgbClr val="FFFFFF"/>
                </a:solidFill>
                <a:latin typeface="Arial Rounded MT Bold" pitchFamily="34" charset="0"/>
              </a:endParaRPr>
            </a:p>
          </p:txBody>
        </p:sp>
      </p:grpSp>
      <p:grpSp>
        <p:nvGrpSpPr>
          <p:cNvPr id="33" name="Group 32"/>
          <p:cNvGrpSpPr/>
          <p:nvPr/>
        </p:nvGrpSpPr>
        <p:grpSpPr>
          <a:xfrm>
            <a:off x="193675" y="4359275"/>
            <a:ext cx="2808288" cy="2009775"/>
            <a:chOff x="193675" y="4359275"/>
            <a:chExt cx="2808288" cy="2009775"/>
          </a:xfrm>
        </p:grpSpPr>
        <p:pic>
          <p:nvPicPr>
            <p:cNvPr id="34" name="Picture 13" descr="151-5120_IMG"/>
            <p:cNvPicPr>
              <a:picLocks noChangeAspect="1" noChangeArrowheads="1"/>
            </p:cNvPicPr>
            <p:nvPr/>
          </p:nvPicPr>
          <p:blipFill>
            <a:blip r:embed="rId5"/>
            <a:srcRect l="15973" t="30000"/>
            <a:stretch>
              <a:fillRect/>
            </a:stretch>
          </p:blipFill>
          <p:spPr bwMode="auto">
            <a:xfrm>
              <a:off x="215900" y="4768850"/>
              <a:ext cx="2776538" cy="1600200"/>
            </a:xfrm>
            <a:prstGeom prst="rect">
              <a:avLst/>
            </a:prstGeom>
            <a:noFill/>
          </p:spPr>
        </p:pic>
        <p:sp>
          <p:nvSpPr>
            <p:cNvPr id="35" name="Text Box 17"/>
            <p:cNvSpPr txBox="1">
              <a:spLocks noChangeArrowheads="1"/>
            </p:cNvSpPr>
            <p:nvPr/>
          </p:nvSpPr>
          <p:spPr bwMode="auto">
            <a:xfrm>
              <a:off x="193675" y="4359275"/>
              <a:ext cx="2808288" cy="461665"/>
            </a:xfrm>
            <a:prstGeom prst="rect">
              <a:avLst/>
            </a:prstGeom>
            <a:solidFill>
              <a:schemeClr val="tx1"/>
            </a:solidFill>
            <a:ln w="9525">
              <a:solidFill>
                <a:schemeClr val="tx1"/>
              </a:solidFill>
              <a:miter lim="800000"/>
              <a:headEnd/>
              <a:tailEnd/>
            </a:ln>
            <a:effectLst/>
          </p:spPr>
          <p:txBody>
            <a:bodyPr>
              <a:spAutoFit/>
            </a:bodyPr>
            <a:lstStyle/>
            <a:p>
              <a:pPr algn="ctr"/>
              <a:r>
                <a:rPr lang="en-US" dirty="0" smtClean="0">
                  <a:solidFill>
                    <a:srgbClr val="FFFFFF"/>
                  </a:solidFill>
                  <a:latin typeface="Arial" pitchFamily="34" charset="0"/>
                  <a:cs typeface="Arial" pitchFamily="34" charset="0"/>
                </a:rPr>
                <a:t>outreach</a:t>
              </a:r>
              <a:endParaRPr lang="en-US" dirty="0">
                <a:solidFill>
                  <a:srgbClr val="FFFFFF"/>
                </a:solidFill>
                <a:latin typeface="Arial" pitchFamily="34" charset="0"/>
                <a:cs typeface="Arial" pitchFamily="34" charset="0"/>
              </a:endParaRPr>
            </a:p>
          </p:txBody>
        </p:sp>
      </p:grpSp>
      <p:sp>
        <p:nvSpPr>
          <p:cNvPr id="11" name="Text Box 5"/>
          <p:cNvSpPr txBox="1">
            <a:spLocks noChangeArrowheads="1"/>
          </p:cNvSpPr>
          <p:nvPr/>
        </p:nvSpPr>
        <p:spPr bwMode="auto">
          <a:xfrm>
            <a:off x="0" y="1812485"/>
            <a:ext cx="9144000" cy="955646"/>
          </a:xfrm>
          <a:prstGeom prst="rect">
            <a:avLst/>
          </a:prstGeom>
          <a:noFill/>
          <a:ln w="9525">
            <a:noFill/>
            <a:miter lim="800000"/>
            <a:headEnd/>
            <a:tailEnd/>
          </a:ln>
        </p:spPr>
        <p:txBody>
          <a:bodyPr>
            <a:spAutoFit/>
          </a:bodyPr>
          <a:lstStyle/>
          <a:p>
            <a:pPr algn="ctr" eaLnBrk="0" hangingPunct="0">
              <a:lnSpc>
                <a:spcPct val="85000"/>
              </a:lnSpc>
              <a:spcBef>
                <a:spcPct val="50000"/>
              </a:spcBef>
            </a:pPr>
            <a:r>
              <a:rPr lang="en-US" sz="6600" dirty="0" smtClean="0">
                <a:solidFill>
                  <a:srgbClr val="66CCFF"/>
                </a:solidFill>
                <a:latin typeface="Arial Rounded MT Bold" pitchFamily="34" charset="0"/>
              </a:rPr>
              <a:t>the</a:t>
            </a:r>
            <a:r>
              <a:rPr lang="en-US" sz="3600" dirty="0" smtClean="0">
                <a:solidFill>
                  <a:srgbClr val="66CCFF"/>
                </a:solidFill>
                <a:latin typeface="Arial Rounded MT Bold" pitchFamily="34" charset="0"/>
              </a:rPr>
              <a:t> </a:t>
            </a:r>
            <a:r>
              <a:rPr lang="en-US" sz="6600" dirty="0" smtClean="0">
                <a:solidFill>
                  <a:srgbClr val="66CCFF"/>
                </a:solidFill>
                <a:latin typeface="Arial Rounded MT Bold" pitchFamily="34" charset="0"/>
              </a:rPr>
              <a:t>blueprint</a:t>
            </a:r>
            <a:endParaRPr lang="en-US" sz="8000" dirty="0">
              <a:solidFill>
                <a:srgbClr val="66CCFF"/>
              </a:solidFill>
              <a:latin typeface="Arial Rounded MT Bold" pitchFamily="34" charset="0"/>
            </a:endParaRPr>
          </a:p>
        </p:txBody>
      </p:sp>
    </p:spTree>
    <p:extLst>
      <p:ext uri="{BB962C8B-B14F-4D97-AF65-F5344CB8AC3E}">
        <p14:creationId xmlns:p14="http://schemas.microsoft.com/office/powerpoint/2010/main" val="45337575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2"/>
            <a:ext cx="2893219" cy="6858000"/>
          </a:xfrm>
          <a:prstGeom prst="rect">
            <a:avLst/>
          </a:prstGeom>
        </p:spPr>
      </p:pic>
      <p:sp>
        <p:nvSpPr>
          <p:cNvPr id="4" name="Text Box 4"/>
          <p:cNvSpPr txBox="1">
            <a:spLocks noChangeArrowheads="1"/>
          </p:cNvSpPr>
          <p:nvPr/>
        </p:nvSpPr>
        <p:spPr bwMode="auto">
          <a:xfrm>
            <a:off x="6120172" y="58846"/>
            <a:ext cx="280831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Seaports</a:t>
            </a:r>
          </a:p>
        </p:txBody>
      </p:sp>
      <p:sp>
        <p:nvSpPr>
          <p:cNvPr id="6" name="Text Box 4"/>
          <p:cNvSpPr txBox="1">
            <a:spLocks noChangeArrowheads="1"/>
          </p:cNvSpPr>
          <p:nvPr/>
        </p:nvSpPr>
        <p:spPr bwMode="auto">
          <a:xfrm>
            <a:off x="0" y="0"/>
            <a:ext cx="1174044"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a:t>
            </a:r>
            <a:endParaRPr lang="en-US" i="1" dirty="0">
              <a:solidFill>
                <a:schemeClr val="bg1"/>
              </a:solidFill>
              <a:latin typeface="Arial" charset="0"/>
            </a:endParaRPr>
          </a:p>
        </p:txBody>
      </p:sp>
      <p:pic>
        <p:nvPicPr>
          <p:cNvPr id="5" name="Picture 2" descr="C:\Users\jking\Desktop\South Florida Regional Plan\Western_Hemisphere_LamA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509" y="3852525"/>
            <a:ext cx="2226089" cy="30054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jking\Desktop\South Florida Regional Plan\cargo-ship-panama-1280x800.jpg"/>
          <p:cNvPicPr>
            <a:picLocks noChangeAspect="1" noChangeArrowheads="1"/>
          </p:cNvPicPr>
          <p:nvPr/>
        </p:nvPicPr>
        <p:blipFill rotWithShape="1">
          <a:blip r:embed="rId5">
            <a:extLst>
              <a:ext uri="{28A0092B-C50C-407E-A947-70E740481C1C}">
                <a14:useLocalDpi xmlns:a14="http://schemas.microsoft.com/office/drawing/2010/main" val="0"/>
              </a:ext>
            </a:extLst>
          </a:blip>
          <a:srcRect t="28511" r="12601" b="13430"/>
          <a:stretch/>
        </p:blipFill>
        <p:spPr bwMode="auto">
          <a:xfrm>
            <a:off x="5439104" y="5306691"/>
            <a:ext cx="3736428" cy="155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71136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sp>
        <p:nvSpPr>
          <p:cNvPr id="4" name="Text Box 4"/>
          <p:cNvSpPr txBox="1">
            <a:spLocks noChangeArrowheads="1"/>
          </p:cNvSpPr>
          <p:nvPr/>
        </p:nvSpPr>
        <p:spPr bwMode="auto">
          <a:xfrm>
            <a:off x="6120172" y="58846"/>
            <a:ext cx="2808312"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Seaports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Amtrak</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Tri-Rail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Metrorail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BRT &amp; Circulators</a:t>
            </a:r>
          </a:p>
        </p:txBody>
      </p:sp>
      <p:sp>
        <p:nvSpPr>
          <p:cNvPr id="6" name="Text Box 4"/>
          <p:cNvSpPr txBox="1">
            <a:spLocks noChangeArrowheads="1"/>
          </p:cNvSpPr>
          <p:nvPr/>
        </p:nvSpPr>
        <p:spPr bwMode="auto">
          <a:xfrm>
            <a:off x="0" y="0"/>
            <a:ext cx="1174044"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a:t>
            </a:r>
            <a:endParaRPr lang="en-US" i="1" dirty="0">
              <a:solidFill>
                <a:schemeClr val="bg1"/>
              </a:solidFill>
              <a:latin typeface="Arial" charset="0"/>
            </a:endParaRPr>
          </a:p>
        </p:txBody>
      </p:sp>
    </p:spTree>
    <p:extLst>
      <p:ext uri="{BB962C8B-B14F-4D97-AF65-F5344CB8AC3E}">
        <p14:creationId xmlns:p14="http://schemas.microsoft.com/office/powerpoint/2010/main" val="308604777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113" y="0"/>
            <a:ext cx="28932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sp>
        <p:nvSpPr>
          <p:cNvPr id="6" name="Text Box 4"/>
          <p:cNvSpPr txBox="1">
            <a:spLocks noChangeArrowheads="1"/>
          </p:cNvSpPr>
          <p:nvPr/>
        </p:nvSpPr>
        <p:spPr bwMode="auto">
          <a:xfrm>
            <a:off x="6120172" y="58846"/>
            <a:ext cx="2808312"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Seaports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Amtrak</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Tri-Rail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Metrorail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BRT &amp; Circulators</a:t>
            </a:r>
          </a:p>
        </p:txBody>
      </p:sp>
      <p:sp>
        <p:nvSpPr>
          <p:cNvPr id="9" name="Text Box 4"/>
          <p:cNvSpPr txBox="1">
            <a:spLocks noChangeArrowheads="1"/>
          </p:cNvSpPr>
          <p:nvPr/>
        </p:nvSpPr>
        <p:spPr bwMode="auto">
          <a:xfrm>
            <a:off x="0" y="0"/>
            <a:ext cx="5952332"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                          Tomorrow</a:t>
            </a:r>
            <a:endParaRPr lang="en-US" i="1" dirty="0">
              <a:solidFill>
                <a:schemeClr val="bg1"/>
              </a:solidFill>
              <a:latin typeface="Arial" charset="0"/>
            </a:endParaRPr>
          </a:p>
        </p:txBody>
      </p:sp>
    </p:spTree>
    <p:extLst>
      <p:ext uri="{BB962C8B-B14F-4D97-AF65-F5344CB8AC3E}">
        <p14:creationId xmlns:p14="http://schemas.microsoft.com/office/powerpoint/2010/main" val="29988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113" y="0"/>
            <a:ext cx="289321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sp>
        <p:nvSpPr>
          <p:cNvPr id="6" name="Text Box 4"/>
          <p:cNvSpPr txBox="1">
            <a:spLocks noChangeArrowheads="1"/>
          </p:cNvSpPr>
          <p:nvPr/>
        </p:nvSpPr>
        <p:spPr bwMode="auto">
          <a:xfrm>
            <a:off x="6120172" y="58846"/>
            <a:ext cx="2808312"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Seaports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Amtrak</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Tri-Rail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Metrorail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BRT &amp; Circulators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FEC Passenger 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Passenger Rail</a:t>
            </a:r>
          </a:p>
        </p:txBody>
      </p:sp>
      <p:sp>
        <p:nvSpPr>
          <p:cNvPr id="9" name="Text Box 4"/>
          <p:cNvSpPr txBox="1">
            <a:spLocks noChangeArrowheads="1"/>
          </p:cNvSpPr>
          <p:nvPr/>
        </p:nvSpPr>
        <p:spPr bwMode="auto">
          <a:xfrm>
            <a:off x="0" y="0"/>
            <a:ext cx="5952332"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                          Tomorrow</a:t>
            </a:r>
            <a:endParaRPr lang="en-US" i="1" dirty="0">
              <a:solidFill>
                <a:schemeClr val="bg1"/>
              </a:solidFill>
              <a:latin typeface="Arial" charset="0"/>
            </a:endParaRPr>
          </a:p>
        </p:txBody>
      </p:sp>
    </p:spTree>
    <p:extLst>
      <p:ext uri="{BB962C8B-B14F-4D97-AF65-F5344CB8AC3E}">
        <p14:creationId xmlns:p14="http://schemas.microsoft.com/office/powerpoint/2010/main" val="1314138609"/>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113" y="0"/>
            <a:ext cx="2893219"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sp>
        <p:nvSpPr>
          <p:cNvPr id="6" name="Text Box 4"/>
          <p:cNvSpPr txBox="1">
            <a:spLocks noChangeArrowheads="1"/>
          </p:cNvSpPr>
          <p:nvPr/>
        </p:nvSpPr>
        <p:spPr bwMode="auto">
          <a:xfrm>
            <a:off x="6120172" y="58846"/>
            <a:ext cx="2808312"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Seaports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Amtrak</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Tri-Rail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Metrorail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BRT &amp; Circulators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FEC Passenger 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Passenger 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Streetcar or Light 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BRT or Express Bus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Trolley</a:t>
            </a:r>
          </a:p>
        </p:txBody>
      </p:sp>
      <p:sp>
        <p:nvSpPr>
          <p:cNvPr id="9" name="Text Box 4"/>
          <p:cNvSpPr txBox="1">
            <a:spLocks noChangeArrowheads="1"/>
          </p:cNvSpPr>
          <p:nvPr/>
        </p:nvSpPr>
        <p:spPr bwMode="auto">
          <a:xfrm>
            <a:off x="0" y="0"/>
            <a:ext cx="5952332"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                          Tomorrow</a:t>
            </a:r>
            <a:endParaRPr lang="en-US" i="1" dirty="0">
              <a:solidFill>
                <a:schemeClr val="bg1"/>
              </a:solidFill>
              <a:latin typeface="Arial" charset="0"/>
            </a:endParaRPr>
          </a:p>
        </p:txBody>
      </p:sp>
    </p:spTree>
    <p:extLst>
      <p:ext uri="{BB962C8B-B14F-4D97-AF65-F5344CB8AC3E}">
        <p14:creationId xmlns:p14="http://schemas.microsoft.com/office/powerpoint/2010/main" val="357139933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113" y="0"/>
            <a:ext cx="289321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sp>
        <p:nvSpPr>
          <p:cNvPr id="7" name="Text Box 4"/>
          <p:cNvSpPr txBox="1">
            <a:spLocks noChangeArrowheads="1"/>
          </p:cNvSpPr>
          <p:nvPr/>
        </p:nvSpPr>
        <p:spPr bwMode="auto">
          <a:xfrm>
            <a:off x="6120172" y="58846"/>
            <a:ext cx="2808312"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Seaports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Amtrak</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Tri-Rail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Metrorail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BRT &amp; Circulators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FEC Passenger 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Passenger 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Streetcar or Light Rail</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BRT or Express Bus</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Trolley</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Existing &amp; Proposed Water Taxi</a:t>
            </a:r>
          </a:p>
          <a:p>
            <a:pPr marL="285750" indent="-285750">
              <a:spcBef>
                <a:spcPct val="50000"/>
              </a:spcBef>
              <a:buFont typeface="Arial" pitchFamily="34" charset="0"/>
              <a:buChar char="•"/>
            </a:pPr>
            <a:r>
              <a:rPr lang="en-US" sz="1800" dirty="0" smtClean="0">
                <a:solidFill>
                  <a:schemeClr val="bg1"/>
                </a:solidFill>
                <a:latin typeface="Arial" pitchFamily="34" charset="0"/>
                <a:cs typeface="Arial" pitchFamily="34" charset="0"/>
              </a:rPr>
              <a:t>Proposed Ferry</a:t>
            </a:r>
            <a:endParaRPr lang="en-US" sz="1800" dirty="0">
              <a:solidFill>
                <a:schemeClr val="bg1"/>
              </a:solidFill>
              <a:latin typeface="Arial" pitchFamily="34" charset="0"/>
              <a:cs typeface="Arial" pitchFamily="34" charset="0"/>
            </a:endParaRPr>
          </a:p>
        </p:txBody>
      </p:sp>
      <p:sp>
        <p:nvSpPr>
          <p:cNvPr id="9" name="Text Box 4"/>
          <p:cNvSpPr txBox="1">
            <a:spLocks noChangeArrowheads="1"/>
          </p:cNvSpPr>
          <p:nvPr/>
        </p:nvSpPr>
        <p:spPr bwMode="auto">
          <a:xfrm>
            <a:off x="0" y="0"/>
            <a:ext cx="5952332" cy="461665"/>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                          Tomorrow</a:t>
            </a:r>
            <a:endParaRPr lang="en-US" i="1" dirty="0">
              <a:solidFill>
                <a:schemeClr val="bg1"/>
              </a:solidFill>
              <a:latin typeface="Arial" charset="0"/>
            </a:endParaRPr>
          </a:p>
        </p:txBody>
      </p:sp>
    </p:spTree>
    <p:extLst>
      <p:ext uri="{BB962C8B-B14F-4D97-AF65-F5344CB8AC3E}">
        <p14:creationId xmlns:p14="http://schemas.microsoft.com/office/powerpoint/2010/main" val="154180365"/>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113" y="0"/>
            <a:ext cx="289321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pic>
        <p:nvPicPr>
          <p:cNvPr id="1976322" name="Picture 2" descr="M:\South Florida Regional Vision &amp; Blueprint\Interview\Reference\Miami-Dade Map.jpg"/>
          <p:cNvPicPr>
            <a:picLocks noChangeAspect="1" noChangeArrowheads="1"/>
          </p:cNvPicPr>
          <p:nvPr/>
        </p:nvPicPr>
        <p:blipFill rotWithShape="1">
          <a:blip r:embed="rId5">
            <a:extLst>
              <a:ext uri="{28A0092B-C50C-407E-A947-70E740481C1C}">
                <a14:useLocalDpi xmlns:a14="http://schemas.microsoft.com/office/drawing/2010/main" val="0"/>
              </a:ext>
            </a:extLst>
          </a:blip>
          <a:srcRect l="16602" b="4117"/>
          <a:stretch/>
        </p:blipFill>
        <p:spPr bwMode="auto">
          <a:xfrm>
            <a:off x="0" y="1"/>
            <a:ext cx="28932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61122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096" y="0"/>
            <a:ext cx="28956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93219" cy="6858000"/>
          </a:xfrm>
          <a:prstGeom prst="rect">
            <a:avLst/>
          </a:prstGeom>
        </p:spPr>
      </p:pic>
      <p:sp>
        <p:nvSpPr>
          <p:cNvPr id="7" name="Text Box 4"/>
          <p:cNvSpPr txBox="1">
            <a:spLocks noChangeArrowheads="1"/>
          </p:cNvSpPr>
          <p:nvPr/>
        </p:nvSpPr>
        <p:spPr bwMode="auto">
          <a:xfrm>
            <a:off x="6120172" y="58846"/>
            <a:ext cx="2808312"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800" dirty="0" smtClean="0">
                <a:latin typeface="Arial" pitchFamily="34" charset="0"/>
                <a:cs typeface="Arial" pitchFamily="34" charset="0"/>
              </a:rPr>
              <a:t>Airports</a:t>
            </a:r>
          </a:p>
          <a:p>
            <a:pPr marL="285750" indent="-285750">
              <a:spcBef>
                <a:spcPct val="50000"/>
              </a:spcBef>
              <a:buFont typeface="Arial" pitchFamily="34" charset="0"/>
              <a:buChar char="•"/>
            </a:pPr>
            <a:r>
              <a:rPr lang="en-US" sz="1800" dirty="0" smtClean="0">
                <a:latin typeface="Arial" pitchFamily="34" charset="0"/>
                <a:cs typeface="Arial" pitchFamily="34" charset="0"/>
              </a:rPr>
              <a:t>Seaports</a:t>
            </a:r>
          </a:p>
          <a:p>
            <a:pPr marL="285750" indent="-285750">
              <a:spcBef>
                <a:spcPct val="50000"/>
              </a:spcBef>
              <a:buFont typeface="Arial" pitchFamily="34" charset="0"/>
              <a:buChar char="•"/>
            </a:pPr>
            <a:r>
              <a:rPr lang="en-US" sz="1800" dirty="0" smtClean="0">
                <a:latin typeface="Arial" pitchFamily="34" charset="0"/>
                <a:cs typeface="Arial" pitchFamily="34" charset="0"/>
              </a:rPr>
              <a:t>Amtrak</a:t>
            </a:r>
          </a:p>
          <a:p>
            <a:pPr marL="285750" indent="-285750">
              <a:spcBef>
                <a:spcPct val="50000"/>
              </a:spcBef>
              <a:buFont typeface="Arial" pitchFamily="34" charset="0"/>
              <a:buChar char="•"/>
            </a:pPr>
            <a:r>
              <a:rPr lang="en-US" sz="1800" dirty="0" smtClean="0">
                <a:latin typeface="Arial" pitchFamily="34" charset="0"/>
                <a:cs typeface="Arial" pitchFamily="34" charset="0"/>
              </a:rPr>
              <a:t>Tri-Rail</a:t>
            </a:r>
          </a:p>
          <a:p>
            <a:pPr marL="285750" indent="-285750">
              <a:spcBef>
                <a:spcPct val="50000"/>
              </a:spcBef>
              <a:buFont typeface="Arial" pitchFamily="34" charset="0"/>
              <a:buChar char="•"/>
            </a:pPr>
            <a:r>
              <a:rPr lang="en-US" sz="1800" dirty="0" smtClean="0">
                <a:latin typeface="Arial" pitchFamily="34" charset="0"/>
                <a:cs typeface="Arial" pitchFamily="34" charset="0"/>
              </a:rPr>
              <a:t>Metrorail</a:t>
            </a:r>
          </a:p>
          <a:p>
            <a:pPr marL="285750" indent="-285750">
              <a:spcBef>
                <a:spcPct val="50000"/>
              </a:spcBef>
              <a:buFont typeface="Arial" pitchFamily="34" charset="0"/>
              <a:buChar char="•"/>
            </a:pPr>
            <a:r>
              <a:rPr lang="en-US" sz="1800" dirty="0" smtClean="0">
                <a:latin typeface="Arial" pitchFamily="34" charset="0"/>
                <a:cs typeface="Arial" pitchFamily="34" charset="0"/>
              </a:rPr>
              <a:t>BRT &amp; Circulators</a:t>
            </a:r>
          </a:p>
          <a:p>
            <a:pPr marL="285750" indent="-285750">
              <a:spcBef>
                <a:spcPct val="50000"/>
              </a:spcBef>
              <a:buFont typeface="Arial" pitchFamily="34" charset="0"/>
              <a:buChar char="•"/>
            </a:pPr>
            <a:r>
              <a:rPr lang="en-US" sz="1800" dirty="0" smtClean="0">
                <a:latin typeface="Arial" pitchFamily="34" charset="0"/>
                <a:cs typeface="Arial" pitchFamily="34" charset="0"/>
              </a:rPr>
              <a:t>Proposed FEC Passenger Rail</a:t>
            </a:r>
          </a:p>
          <a:p>
            <a:pPr marL="285750" indent="-285750">
              <a:spcBef>
                <a:spcPct val="50000"/>
              </a:spcBef>
              <a:buFont typeface="Arial" pitchFamily="34" charset="0"/>
              <a:buChar char="•"/>
            </a:pPr>
            <a:r>
              <a:rPr lang="en-US" sz="1800" dirty="0" smtClean="0">
                <a:latin typeface="Arial" pitchFamily="34" charset="0"/>
                <a:cs typeface="Arial" pitchFamily="34" charset="0"/>
              </a:rPr>
              <a:t>Proposed Passenger Rail</a:t>
            </a:r>
          </a:p>
          <a:p>
            <a:pPr marL="285750" indent="-285750">
              <a:spcBef>
                <a:spcPct val="50000"/>
              </a:spcBef>
              <a:buFont typeface="Arial" pitchFamily="34" charset="0"/>
              <a:buChar char="•"/>
            </a:pPr>
            <a:r>
              <a:rPr lang="en-US" sz="1800" dirty="0" smtClean="0">
                <a:latin typeface="Arial" pitchFamily="34" charset="0"/>
                <a:cs typeface="Arial" pitchFamily="34" charset="0"/>
              </a:rPr>
              <a:t>Proposed Streetcar or Light Rail</a:t>
            </a:r>
          </a:p>
          <a:p>
            <a:pPr marL="285750" indent="-285750">
              <a:spcBef>
                <a:spcPct val="50000"/>
              </a:spcBef>
              <a:buFont typeface="Arial" pitchFamily="34" charset="0"/>
              <a:buChar char="•"/>
            </a:pPr>
            <a:r>
              <a:rPr lang="en-US" sz="1800" dirty="0" smtClean="0">
                <a:latin typeface="Arial" pitchFamily="34" charset="0"/>
                <a:cs typeface="Arial" pitchFamily="34" charset="0"/>
              </a:rPr>
              <a:t>Proposed BRT or Express Bus</a:t>
            </a:r>
          </a:p>
          <a:p>
            <a:pPr marL="285750" indent="-285750">
              <a:spcBef>
                <a:spcPct val="50000"/>
              </a:spcBef>
              <a:buFont typeface="Arial" pitchFamily="34" charset="0"/>
              <a:buChar char="•"/>
            </a:pPr>
            <a:r>
              <a:rPr lang="en-US" sz="1800" dirty="0" smtClean="0">
                <a:latin typeface="Arial" pitchFamily="34" charset="0"/>
                <a:cs typeface="Arial" pitchFamily="34" charset="0"/>
              </a:rPr>
              <a:t>Proposed Trolley</a:t>
            </a:r>
          </a:p>
          <a:p>
            <a:pPr marL="285750" indent="-285750">
              <a:spcBef>
                <a:spcPct val="50000"/>
              </a:spcBef>
              <a:buFont typeface="Arial" pitchFamily="34" charset="0"/>
              <a:buChar char="•"/>
            </a:pPr>
            <a:r>
              <a:rPr lang="en-US" sz="1800" dirty="0" smtClean="0">
                <a:latin typeface="Arial" pitchFamily="34" charset="0"/>
                <a:cs typeface="Arial" pitchFamily="34" charset="0"/>
              </a:rPr>
              <a:t>Existing &amp; Proposed Water Taxi</a:t>
            </a:r>
          </a:p>
          <a:p>
            <a:pPr marL="285750" indent="-285750">
              <a:spcBef>
                <a:spcPct val="50000"/>
              </a:spcBef>
              <a:buFont typeface="Arial" pitchFamily="34" charset="0"/>
              <a:buChar char="•"/>
            </a:pPr>
            <a:r>
              <a:rPr lang="en-US" sz="1800" dirty="0" smtClean="0">
                <a:latin typeface="Arial" pitchFamily="34" charset="0"/>
                <a:cs typeface="Arial" pitchFamily="34" charset="0"/>
              </a:rPr>
              <a:t>Proposed Ferry</a:t>
            </a:r>
            <a:endParaRPr lang="en-US" sz="1800" dirty="0">
              <a:latin typeface="Arial" pitchFamily="34" charset="0"/>
              <a:cs typeface="Arial" pitchFamily="34" charset="0"/>
            </a:endParaRPr>
          </a:p>
        </p:txBody>
      </p:sp>
      <p:sp>
        <p:nvSpPr>
          <p:cNvPr id="9" name="Text Box 4"/>
          <p:cNvSpPr txBox="1">
            <a:spLocks noChangeArrowheads="1"/>
          </p:cNvSpPr>
          <p:nvPr/>
        </p:nvSpPr>
        <p:spPr bwMode="auto">
          <a:xfrm>
            <a:off x="0" y="0"/>
            <a:ext cx="5952332" cy="369332"/>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eaLnBrk="0" hangingPunct="0"/>
            <a:r>
              <a:rPr lang="en-US" dirty="0" smtClean="0">
                <a:solidFill>
                  <a:schemeClr val="bg1"/>
                </a:solidFill>
                <a:latin typeface="Arial" charset="0"/>
              </a:rPr>
              <a:t>Today                                      </a:t>
            </a:r>
            <a:r>
              <a:rPr lang="en-US" dirty="0" smtClean="0">
                <a:solidFill>
                  <a:schemeClr val="bg1"/>
                </a:solidFill>
                <a:latin typeface="Arial" charset="0"/>
              </a:rPr>
              <a:t>Tomorrow?</a:t>
            </a:r>
            <a:endParaRPr lang="en-US" i="1" dirty="0">
              <a:solidFill>
                <a:schemeClr val="bg1"/>
              </a:solidFill>
              <a:latin typeface="Arial" charset="0"/>
            </a:endParaRPr>
          </a:p>
        </p:txBody>
      </p:sp>
    </p:spTree>
    <p:extLst>
      <p:ext uri="{BB962C8B-B14F-4D97-AF65-F5344CB8AC3E}">
        <p14:creationId xmlns:p14="http://schemas.microsoft.com/office/powerpoint/2010/main" val="312106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jking\Desktop\Memphis_2006_Main_2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71" t="26540" r="12550" b="26540"/>
          <a:stretch/>
        </p:blipFill>
        <p:spPr bwMode="auto">
          <a:xfrm>
            <a:off x="6187643" y="4816980"/>
            <a:ext cx="2803957" cy="1556833"/>
          </a:xfrm>
          <a:prstGeom prst="rect">
            <a:avLst/>
          </a:prstGeom>
          <a:noFill/>
          <a:extLst>
            <a:ext uri="{909E8E84-426E-40DD-AFC4-6F175D3DCCD1}">
              <a14:hiddenFill xmlns:a14="http://schemas.microsoft.com/office/drawing/2010/main">
                <a:solidFill>
                  <a:srgbClr val="FFFFFF"/>
                </a:solidFill>
              </a14:hiddenFill>
            </a:ext>
          </a:extLst>
        </p:spPr>
      </p:pic>
      <p:sp>
        <p:nvSpPr>
          <p:cNvPr id="46084" name="Text Box 5"/>
          <p:cNvSpPr txBox="1">
            <a:spLocks noChangeArrowheads="1"/>
          </p:cNvSpPr>
          <p:nvPr/>
        </p:nvSpPr>
        <p:spPr bwMode="auto">
          <a:xfrm>
            <a:off x="0" y="1553560"/>
            <a:ext cx="9144000" cy="1477328"/>
          </a:xfrm>
          <a:prstGeom prst="rect">
            <a:avLst/>
          </a:prstGeom>
          <a:noFill/>
          <a:ln w="9525">
            <a:noFill/>
            <a:miter lim="800000"/>
            <a:headEnd/>
            <a:tailEnd/>
          </a:ln>
        </p:spPr>
        <p:txBody>
          <a:bodyPr>
            <a:spAutoFit/>
          </a:bodyPr>
          <a:lstStyle/>
          <a:p>
            <a:pPr algn="ctr" eaLnBrk="0" hangingPunct="0">
              <a:lnSpc>
                <a:spcPts val="1200"/>
              </a:lnSpc>
              <a:spcBef>
                <a:spcPts val="1200"/>
              </a:spcBef>
            </a:pPr>
            <a:r>
              <a:rPr lang="en-US" sz="2000" dirty="0" smtClean="0">
                <a:solidFill>
                  <a:srgbClr val="FFFFFF"/>
                </a:solidFill>
                <a:latin typeface="Arial Rounded MT Bold" pitchFamily="34" charset="0"/>
              </a:rPr>
              <a:t>southeast </a:t>
            </a:r>
            <a:r>
              <a:rPr lang="en-US" sz="2000" dirty="0" err="1" smtClean="0">
                <a:solidFill>
                  <a:srgbClr val="FFFFFF"/>
                </a:solidFill>
                <a:latin typeface="Arial Rounded MT Bold" pitchFamily="34" charset="0"/>
              </a:rPr>
              <a:t>florida’s</a:t>
            </a:r>
            <a:r>
              <a:rPr lang="en-US" sz="2000" dirty="0" smtClean="0">
                <a:solidFill>
                  <a:srgbClr val="FFFFFF"/>
                </a:solidFill>
                <a:latin typeface="Arial Rounded MT Bold" pitchFamily="34" charset="0"/>
              </a:rPr>
              <a:t> regional vision</a:t>
            </a:r>
          </a:p>
          <a:p>
            <a:pPr algn="ctr" eaLnBrk="0" hangingPunct="0">
              <a:lnSpc>
                <a:spcPts val="1200"/>
              </a:lnSpc>
              <a:spcBef>
                <a:spcPts val="1200"/>
              </a:spcBef>
            </a:pPr>
            <a:endParaRPr lang="en-US" sz="2000" dirty="0">
              <a:solidFill>
                <a:srgbClr val="FFFFFF"/>
              </a:solidFill>
              <a:latin typeface="Arial Rounded MT Bold" pitchFamily="34" charset="0"/>
            </a:endParaRPr>
          </a:p>
          <a:p>
            <a:pPr algn="ctr" eaLnBrk="0" hangingPunct="0">
              <a:lnSpc>
                <a:spcPts val="1200"/>
              </a:lnSpc>
              <a:spcBef>
                <a:spcPts val="1200"/>
              </a:spcBef>
            </a:pPr>
            <a:endParaRPr lang="en-US" sz="2000" dirty="0" smtClean="0">
              <a:solidFill>
                <a:srgbClr val="FFFFFF"/>
              </a:solidFill>
              <a:latin typeface="Arial Rounded MT Bold" pitchFamily="34" charset="0"/>
            </a:endParaRPr>
          </a:p>
          <a:p>
            <a:pPr algn="ctr" eaLnBrk="0" hangingPunct="0">
              <a:lnSpc>
                <a:spcPts val="1200"/>
              </a:lnSpc>
              <a:spcBef>
                <a:spcPts val="1200"/>
              </a:spcBef>
            </a:pPr>
            <a:endParaRPr lang="en-US" sz="2000" dirty="0" smtClean="0">
              <a:solidFill>
                <a:srgbClr val="FFFFFF"/>
              </a:solidFill>
              <a:latin typeface="Arial Rounded MT Bold" pitchFamily="34" charset="0"/>
            </a:endParaRPr>
          </a:p>
          <a:p>
            <a:pPr algn="ctr" eaLnBrk="0" hangingPunct="0">
              <a:lnSpc>
                <a:spcPts val="1200"/>
              </a:lnSpc>
              <a:spcBef>
                <a:spcPts val="1200"/>
              </a:spcBef>
            </a:pPr>
            <a:r>
              <a:rPr lang="en-US" sz="2000" dirty="0" smtClean="0">
                <a:solidFill>
                  <a:srgbClr val="FFFFFF"/>
                </a:solidFill>
                <a:latin typeface="Arial Rounded MT Bold" pitchFamily="34" charset="0"/>
              </a:rPr>
              <a:t>for economic prosperity</a:t>
            </a:r>
            <a:endParaRPr lang="en-US" sz="8000" dirty="0">
              <a:solidFill>
                <a:srgbClr val="FFFFFF"/>
              </a:solidFill>
              <a:latin typeface="Arial Rounded MT Bold" pitchFamily="34" charset="0"/>
            </a:endParaRPr>
          </a:p>
        </p:txBody>
      </p:sp>
      <p:sp>
        <p:nvSpPr>
          <p:cNvPr id="29" name="Text Box 14"/>
          <p:cNvSpPr txBox="1">
            <a:spLocks noChangeArrowheads="1"/>
          </p:cNvSpPr>
          <p:nvPr/>
        </p:nvSpPr>
        <p:spPr bwMode="auto">
          <a:xfrm>
            <a:off x="6169025" y="4371975"/>
            <a:ext cx="2822575" cy="461665"/>
          </a:xfrm>
          <a:prstGeom prst="rect">
            <a:avLst/>
          </a:prstGeom>
          <a:solidFill>
            <a:schemeClr val="tx1"/>
          </a:solidFill>
          <a:ln w="9525">
            <a:solidFill>
              <a:schemeClr val="tx1"/>
            </a:solidFill>
            <a:miter lim="800000"/>
            <a:headEnd/>
            <a:tailEnd/>
          </a:ln>
          <a:effectLst/>
        </p:spPr>
        <p:txBody>
          <a:bodyPr>
            <a:spAutoFit/>
          </a:bodyPr>
          <a:lstStyle/>
          <a:p>
            <a:pPr algn="ctr"/>
            <a:r>
              <a:rPr lang="en-US" dirty="0" smtClean="0">
                <a:solidFill>
                  <a:srgbClr val="FFFFFF"/>
                </a:solidFill>
                <a:latin typeface="Arial" pitchFamily="34" charset="0"/>
                <a:cs typeface="Arial" pitchFamily="34" charset="0"/>
              </a:rPr>
              <a:t>experts</a:t>
            </a:r>
            <a:endParaRPr lang="en-US" dirty="0">
              <a:solidFill>
                <a:srgbClr val="FFFFFF"/>
              </a:solidFill>
              <a:latin typeface="Arial" pitchFamily="34" charset="0"/>
              <a:cs typeface="Arial" pitchFamily="34" charset="0"/>
            </a:endParaRPr>
          </a:p>
        </p:txBody>
      </p:sp>
      <p:grpSp>
        <p:nvGrpSpPr>
          <p:cNvPr id="30" name="Group 29"/>
          <p:cNvGrpSpPr/>
          <p:nvPr/>
        </p:nvGrpSpPr>
        <p:grpSpPr>
          <a:xfrm>
            <a:off x="3112336" y="4359275"/>
            <a:ext cx="2989263" cy="2014538"/>
            <a:chOff x="3112336" y="4359275"/>
            <a:chExt cx="2989263" cy="2014538"/>
          </a:xfrm>
        </p:grpSpPr>
        <p:pic>
          <p:nvPicPr>
            <p:cNvPr id="31" name="Picture 30" descr="proposed- north roan mall- resampled"/>
            <p:cNvPicPr>
              <a:picLocks noChangeAspect="1" noChangeArrowheads="1"/>
            </p:cNvPicPr>
            <p:nvPr/>
          </p:nvPicPr>
          <p:blipFill>
            <a:blip r:embed="rId4"/>
            <a:srcRect t="26419" r="31128" b="18394"/>
            <a:stretch>
              <a:fillRect/>
            </a:stretch>
          </p:blipFill>
          <p:spPr bwMode="auto">
            <a:xfrm>
              <a:off x="3197225" y="4768850"/>
              <a:ext cx="2809875" cy="1604963"/>
            </a:xfrm>
            <a:prstGeom prst="rect">
              <a:avLst/>
            </a:prstGeom>
            <a:noFill/>
            <a:ln w="9525">
              <a:solidFill>
                <a:schemeClr val="tx1"/>
              </a:solidFill>
              <a:miter lim="800000"/>
              <a:headEnd/>
              <a:tailEnd/>
            </a:ln>
          </p:spPr>
        </p:pic>
        <p:sp>
          <p:nvSpPr>
            <p:cNvPr id="32" name="Text Box 16"/>
            <p:cNvSpPr txBox="1">
              <a:spLocks noChangeArrowheads="1"/>
            </p:cNvSpPr>
            <p:nvPr/>
          </p:nvSpPr>
          <p:spPr bwMode="auto">
            <a:xfrm>
              <a:off x="3112336" y="4359275"/>
              <a:ext cx="2989263" cy="461665"/>
            </a:xfrm>
            <a:prstGeom prst="rect">
              <a:avLst/>
            </a:prstGeom>
            <a:solidFill>
              <a:schemeClr val="tx1"/>
            </a:solidFill>
            <a:ln w="9525">
              <a:solidFill>
                <a:schemeClr val="tx1"/>
              </a:solidFill>
              <a:miter lim="800000"/>
              <a:headEnd/>
              <a:tailEnd/>
            </a:ln>
            <a:effectLst/>
          </p:spPr>
          <p:txBody>
            <a:bodyPr wrap="square">
              <a:spAutoFit/>
            </a:bodyPr>
            <a:lstStyle/>
            <a:p>
              <a:pPr algn="ctr"/>
              <a:r>
                <a:rPr lang="en-US" dirty="0" smtClean="0">
                  <a:solidFill>
                    <a:srgbClr val="FFFFFF"/>
                  </a:solidFill>
                  <a:latin typeface="Arial" pitchFamily="34" charset="0"/>
                  <a:cs typeface="Arial" pitchFamily="34" charset="0"/>
                </a:rPr>
                <a:t>teamwork</a:t>
              </a:r>
              <a:r>
                <a:rPr lang="en-US" sz="2000" dirty="0" smtClean="0">
                  <a:solidFill>
                    <a:srgbClr val="FFFFFF"/>
                  </a:solidFill>
                  <a:latin typeface="Arial Rounded MT Bold" pitchFamily="34" charset="0"/>
                </a:rPr>
                <a:t>  </a:t>
              </a:r>
              <a:endParaRPr lang="en-US" sz="2000" dirty="0">
                <a:solidFill>
                  <a:srgbClr val="FFFFFF"/>
                </a:solidFill>
                <a:latin typeface="Arial Rounded MT Bold" pitchFamily="34" charset="0"/>
              </a:endParaRPr>
            </a:p>
          </p:txBody>
        </p:sp>
      </p:grpSp>
      <p:grpSp>
        <p:nvGrpSpPr>
          <p:cNvPr id="33" name="Group 32"/>
          <p:cNvGrpSpPr/>
          <p:nvPr/>
        </p:nvGrpSpPr>
        <p:grpSpPr>
          <a:xfrm>
            <a:off x="193675" y="4359275"/>
            <a:ext cx="2808288" cy="2009775"/>
            <a:chOff x="193675" y="4359275"/>
            <a:chExt cx="2808288" cy="2009775"/>
          </a:xfrm>
        </p:grpSpPr>
        <p:pic>
          <p:nvPicPr>
            <p:cNvPr id="34" name="Picture 13" descr="151-5120_IMG"/>
            <p:cNvPicPr>
              <a:picLocks noChangeAspect="1" noChangeArrowheads="1"/>
            </p:cNvPicPr>
            <p:nvPr/>
          </p:nvPicPr>
          <p:blipFill>
            <a:blip r:embed="rId5"/>
            <a:srcRect l="15973" t="30000"/>
            <a:stretch>
              <a:fillRect/>
            </a:stretch>
          </p:blipFill>
          <p:spPr bwMode="auto">
            <a:xfrm>
              <a:off x="215900" y="4768850"/>
              <a:ext cx="2776538" cy="1600200"/>
            </a:xfrm>
            <a:prstGeom prst="rect">
              <a:avLst/>
            </a:prstGeom>
            <a:noFill/>
          </p:spPr>
        </p:pic>
        <p:sp>
          <p:nvSpPr>
            <p:cNvPr id="35" name="Text Box 17"/>
            <p:cNvSpPr txBox="1">
              <a:spLocks noChangeArrowheads="1"/>
            </p:cNvSpPr>
            <p:nvPr/>
          </p:nvSpPr>
          <p:spPr bwMode="auto">
            <a:xfrm>
              <a:off x="193675" y="4359275"/>
              <a:ext cx="2808288" cy="461665"/>
            </a:xfrm>
            <a:prstGeom prst="rect">
              <a:avLst/>
            </a:prstGeom>
            <a:solidFill>
              <a:schemeClr val="tx1"/>
            </a:solidFill>
            <a:ln w="9525">
              <a:solidFill>
                <a:schemeClr val="tx1"/>
              </a:solidFill>
              <a:miter lim="800000"/>
              <a:headEnd/>
              <a:tailEnd/>
            </a:ln>
            <a:effectLst/>
          </p:spPr>
          <p:txBody>
            <a:bodyPr>
              <a:spAutoFit/>
            </a:bodyPr>
            <a:lstStyle/>
            <a:p>
              <a:pPr algn="ctr"/>
              <a:r>
                <a:rPr lang="en-US" dirty="0" smtClean="0">
                  <a:solidFill>
                    <a:srgbClr val="FFFFFF"/>
                  </a:solidFill>
                  <a:latin typeface="Arial" pitchFamily="34" charset="0"/>
                  <a:cs typeface="Arial" pitchFamily="34" charset="0"/>
                </a:rPr>
                <a:t>outreach</a:t>
              </a:r>
              <a:endParaRPr lang="en-US" dirty="0">
                <a:solidFill>
                  <a:srgbClr val="FFFFFF"/>
                </a:solidFill>
                <a:latin typeface="Arial" pitchFamily="34" charset="0"/>
                <a:cs typeface="Arial" pitchFamily="34" charset="0"/>
              </a:endParaRPr>
            </a:p>
          </p:txBody>
        </p:sp>
      </p:grpSp>
      <p:sp>
        <p:nvSpPr>
          <p:cNvPr id="11" name="Text Box 5"/>
          <p:cNvSpPr txBox="1">
            <a:spLocks noChangeArrowheads="1"/>
          </p:cNvSpPr>
          <p:nvPr/>
        </p:nvSpPr>
        <p:spPr bwMode="auto">
          <a:xfrm>
            <a:off x="0" y="1812485"/>
            <a:ext cx="9144000" cy="955646"/>
          </a:xfrm>
          <a:prstGeom prst="rect">
            <a:avLst/>
          </a:prstGeom>
          <a:noFill/>
          <a:ln w="9525">
            <a:noFill/>
            <a:miter lim="800000"/>
            <a:headEnd/>
            <a:tailEnd/>
          </a:ln>
        </p:spPr>
        <p:txBody>
          <a:bodyPr>
            <a:spAutoFit/>
          </a:bodyPr>
          <a:lstStyle/>
          <a:p>
            <a:pPr algn="ctr" eaLnBrk="0" hangingPunct="0">
              <a:lnSpc>
                <a:spcPct val="85000"/>
              </a:lnSpc>
              <a:spcBef>
                <a:spcPct val="50000"/>
              </a:spcBef>
            </a:pPr>
            <a:r>
              <a:rPr lang="en-US" sz="6600" dirty="0" smtClean="0">
                <a:solidFill>
                  <a:srgbClr val="66CCFF"/>
                </a:solidFill>
                <a:latin typeface="Arial Rounded MT Bold" pitchFamily="34" charset="0"/>
              </a:rPr>
              <a:t>the</a:t>
            </a:r>
            <a:r>
              <a:rPr lang="en-US" sz="3600" dirty="0" smtClean="0">
                <a:solidFill>
                  <a:srgbClr val="66CCFF"/>
                </a:solidFill>
                <a:latin typeface="Arial Rounded MT Bold" pitchFamily="34" charset="0"/>
              </a:rPr>
              <a:t> </a:t>
            </a:r>
            <a:r>
              <a:rPr lang="en-US" sz="6600" dirty="0" smtClean="0">
                <a:solidFill>
                  <a:srgbClr val="66CCFF"/>
                </a:solidFill>
                <a:latin typeface="Arial Rounded MT Bold" pitchFamily="34" charset="0"/>
              </a:rPr>
              <a:t>blueprint</a:t>
            </a:r>
            <a:endParaRPr lang="en-US" sz="8000" dirty="0">
              <a:solidFill>
                <a:srgbClr val="66CCFF"/>
              </a:solidFill>
              <a:latin typeface="Arial Rounded MT Bold" pitchFamily="34" charset="0"/>
            </a:endParaRPr>
          </a:p>
        </p:txBody>
      </p:sp>
    </p:spTree>
    <p:extLst>
      <p:ext uri="{BB962C8B-B14F-4D97-AF65-F5344CB8AC3E}">
        <p14:creationId xmlns:p14="http://schemas.microsoft.com/office/powerpoint/2010/main" val="4193164111"/>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king\Desktop\South Florida Regional Plan\florida fa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268011" y="173426"/>
            <a:ext cx="8797159" cy="6986528"/>
          </a:xfrm>
          <a:prstGeom prst="rect">
            <a:avLst/>
          </a:prstGeom>
          <a:noFill/>
          <a:ln w="9525">
            <a:noFill/>
            <a:miter lim="800000"/>
            <a:headEnd/>
            <a:tailEnd/>
          </a:ln>
        </p:spPr>
        <p:txBody>
          <a:bodyPr wrap="square">
            <a:spAutoFit/>
          </a:bodyPr>
          <a:lstStyle/>
          <a:p>
            <a:r>
              <a:rPr lang="en-US" sz="3200" dirty="0" smtClean="0">
                <a:solidFill>
                  <a:srgbClr val="FFFFFF"/>
                </a:solidFill>
                <a:latin typeface="Arial" pitchFamily="34" charset="0"/>
                <a:cs typeface="Arial" pitchFamily="34" charset="0"/>
              </a:rPr>
              <a:t>Florida will grow at twice the rate as the United States as a whole. </a:t>
            </a:r>
          </a:p>
          <a:p>
            <a:endParaRPr lang="en-US" sz="3200" dirty="0">
              <a:solidFill>
                <a:srgbClr val="FFFFFF"/>
              </a:solidFill>
              <a:latin typeface="Arial" pitchFamily="34" charset="0"/>
              <a:cs typeface="Arial" pitchFamily="34" charset="0"/>
            </a:endParaRPr>
          </a:p>
          <a:p>
            <a:r>
              <a:rPr lang="en-US" sz="3200" dirty="0" smtClean="0">
                <a:solidFill>
                  <a:srgbClr val="FFFFFF"/>
                </a:solidFill>
                <a:latin typeface="Arial" pitchFamily="34" charset="0"/>
                <a:cs typeface="Arial" pitchFamily="34" charset="0"/>
              </a:rPr>
              <a:t>Florida </a:t>
            </a:r>
            <a:r>
              <a:rPr lang="en-US" sz="3200" dirty="0">
                <a:solidFill>
                  <a:srgbClr val="FFFFFF"/>
                </a:solidFill>
                <a:latin typeface="Arial" pitchFamily="34" charset="0"/>
                <a:cs typeface="Arial" pitchFamily="34" charset="0"/>
              </a:rPr>
              <a:t>will represent 9.5% of future national population growth and 8.0% of future national employment growth</a:t>
            </a:r>
            <a:r>
              <a:rPr lang="en-US" sz="3200" dirty="0" smtClean="0">
                <a:solidFill>
                  <a:srgbClr val="FFFFFF"/>
                </a:solidFill>
                <a:latin typeface="Arial" pitchFamily="34" charset="0"/>
                <a:cs typeface="Arial" pitchFamily="34" charset="0"/>
              </a:rPr>
              <a:t>.</a:t>
            </a:r>
          </a:p>
          <a:p>
            <a:endParaRPr lang="en-US" sz="3200" dirty="0" smtClean="0">
              <a:solidFill>
                <a:srgbClr val="FFFFFF"/>
              </a:solidFill>
              <a:latin typeface="Arial" pitchFamily="34" charset="0"/>
              <a:cs typeface="Arial" pitchFamily="34" charset="0"/>
            </a:endParaRPr>
          </a:p>
          <a:p>
            <a:r>
              <a:rPr lang="en-US" sz="3200" dirty="0" smtClean="0">
                <a:solidFill>
                  <a:srgbClr val="FFFFFF"/>
                </a:solidFill>
                <a:latin typeface="Arial" pitchFamily="34" charset="0"/>
                <a:cs typeface="Arial" pitchFamily="34" charset="0"/>
              </a:rPr>
              <a:t>Southeast </a:t>
            </a:r>
            <a:r>
              <a:rPr lang="en-US" sz="3200" dirty="0">
                <a:solidFill>
                  <a:srgbClr val="FFFFFF"/>
                </a:solidFill>
                <a:latin typeface="Arial" pitchFamily="34" charset="0"/>
                <a:cs typeface="Arial" pitchFamily="34" charset="0"/>
              </a:rPr>
              <a:t>Florida will represent 31.5% of future statewide population growth and 31.7% of future statewide employment growth</a:t>
            </a:r>
            <a:r>
              <a:rPr lang="en-US" sz="3200" dirty="0" smtClean="0">
                <a:solidFill>
                  <a:srgbClr val="FFFFFF"/>
                </a:solidFill>
                <a:latin typeface="Arial" pitchFamily="34" charset="0"/>
                <a:cs typeface="Arial" pitchFamily="34" charset="0"/>
              </a:rPr>
              <a:t>.</a:t>
            </a:r>
          </a:p>
          <a:p>
            <a:endParaRPr lang="en-US" sz="3200" dirty="0">
              <a:solidFill>
                <a:srgbClr val="FFFFFF"/>
              </a:solidFill>
              <a:latin typeface="Arial" pitchFamily="34" charset="0"/>
              <a:cs typeface="Arial" pitchFamily="34" charset="0"/>
            </a:endParaRPr>
          </a:p>
          <a:p>
            <a:r>
              <a:rPr lang="en-US" sz="3200" dirty="0" smtClean="0">
                <a:solidFill>
                  <a:srgbClr val="FFFFFF"/>
                </a:solidFill>
                <a:latin typeface="Arial" pitchFamily="34" charset="0"/>
                <a:cs typeface="Arial" pitchFamily="34" charset="0"/>
              </a:rPr>
              <a:t>Palm Beach, Broward and Miami-Dade will represent 85% of future growth of the region. </a:t>
            </a:r>
            <a:endParaRPr lang="en-US" sz="3200" dirty="0">
              <a:solidFill>
                <a:srgbClr val="FFFFFF"/>
              </a:solidFill>
              <a:latin typeface="Arial" pitchFamily="34" charset="0"/>
              <a:cs typeface="Arial" pitchFamily="34" charset="0"/>
            </a:endParaRPr>
          </a:p>
          <a:p>
            <a:endParaRPr lang="en-US" sz="32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57457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059" y="1067948"/>
            <a:ext cx="5258592" cy="468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57150" y="6435570"/>
            <a:ext cx="9144000" cy="461665"/>
          </a:xfrm>
          <a:prstGeom prst="rect">
            <a:avLst/>
          </a:prstGeom>
          <a:solidFill>
            <a:schemeClr val="tx1"/>
          </a:solidFill>
          <a:ln w="9525">
            <a:noFill/>
            <a:miter lim="800000"/>
            <a:headEnd/>
            <a:tailEnd/>
          </a:ln>
        </p:spPr>
        <p:txBody>
          <a:bodyPr>
            <a:spAutoFit/>
          </a:bodyPr>
          <a:lstStyle/>
          <a:p>
            <a:pPr eaLnBrk="0" hangingPunct="0"/>
            <a:r>
              <a:rPr lang="en-US" b="1" i="1" dirty="0" smtClean="0">
                <a:solidFill>
                  <a:schemeClr val="bg1"/>
                </a:solidFill>
                <a:latin typeface="Arial" charset="0"/>
              </a:rPr>
              <a:t>Southeast Florida 2060 </a:t>
            </a:r>
            <a:r>
              <a:rPr lang="en-US" sz="2000" i="1" dirty="0" smtClean="0">
                <a:solidFill>
                  <a:schemeClr val="bg1"/>
                </a:solidFill>
                <a:latin typeface="Arial" charset="0"/>
              </a:rPr>
              <a:t>- SFRPC, TCRPC, FAU (and others) 2008</a:t>
            </a:r>
            <a:endParaRPr lang="en-US" sz="2000" i="1" dirty="0">
              <a:solidFill>
                <a:schemeClr val="bg1"/>
              </a:solidFill>
              <a:latin typeface="Arial" charset="0"/>
            </a:endParaRPr>
          </a:p>
        </p:txBody>
      </p:sp>
      <p:sp>
        <p:nvSpPr>
          <p:cNvPr id="9" name="Text Box 4"/>
          <p:cNvSpPr txBox="1">
            <a:spLocks noChangeArrowheads="1"/>
          </p:cNvSpPr>
          <p:nvPr/>
        </p:nvSpPr>
        <p:spPr bwMode="auto">
          <a:xfrm>
            <a:off x="0" y="3828963"/>
            <a:ext cx="2246242" cy="199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How and where will we grow?</a:t>
            </a:r>
          </a:p>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Which industrial centers will define our economy?</a:t>
            </a:r>
          </a:p>
        </p:txBody>
      </p:sp>
      <p:sp>
        <p:nvSpPr>
          <p:cNvPr id="10" name="Text Box 4"/>
          <p:cNvSpPr txBox="1">
            <a:spLocks noChangeArrowheads="1"/>
          </p:cNvSpPr>
          <p:nvPr/>
        </p:nvSpPr>
        <p:spPr bwMode="auto">
          <a:xfrm>
            <a:off x="-1" y="-7278"/>
            <a:ext cx="2246243" cy="316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How and where will we provide workforce and  affordable housing?</a:t>
            </a:r>
          </a:p>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How can we reduce housing, insurance and transportation costs?</a:t>
            </a:r>
          </a:p>
        </p:txBody>
      </p:sp>
      <p:sp>
        <p:nvSpPr>
          <p:cNvPr id="11" name="Text Box 4"/>
          <p:cNvSpPr txBox="1">
            <a:spLocks noChangeArrowheads="1"/>
          </p:cNvSpPr>
          <p:nvPr/>
        </p:nvSpPr>
        <p:spPr bwMode="auto">
          <a:xfrm>
            <a:off x="6877878" y="2941249"/>
            <a:ext cx="226612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How can we reduce congestion?</a:t>
            </a:r>
          </a:p>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What types of transportation systems should we invest in?</a:t>
            </a:r>
          </a:p>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How to balance movement of goods and people?</a:t>
            </a:r>
          </a:p>
        </p:txBody>
      </p:sp>
      <p:sp>
        <p:nvSpPr>
          <p:cNvPr id="12" name="Text Box 4"/>
          <p:cNvSpPr txBox="1">
            <a:spLocks noChangeArrowheads="1"/>
          </p:cNvSpPr>
          <p:nvPr/>
        </p:nvSpPr>
        <p:spPr bwMode="auto">
          <a:xfrm>
            <a:off x="6877878" y="-7279"/>
            <a:ext cx="2266122" cy="287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What actions will reduce greenhouse emissions?</a:t>
            </a:r>
          </a:p>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Are there steps we can take that will make us safer from future storms?</a:t>
            </a:r>
          </a:p>
        </p:txBody>
      </p:sp>
      <p:sp>
        <p:nvSpPr>
          <p:cNvPr id="13" name="Text Box 4"/>
          <p:cNvSpPr txBox="1">
            <a:spLocks noChangeArrowheads="1"/>
          </p:cNvSpPr>
          <p:nvPr/>
        </p:nvSpPr>
        <p:spPr bwMode="auto">
          <a:xfrm>
            <a:off x="2549062" y="2583"/>
            <a:ext cx="4149911" cy="652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How can we expedite everglades restoration?</a:t>
            </a:r>
          </a:p>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Can we provide water resources for growth?</a:t>
            </a:r>
          </a:p>
          <a:p>
            <a:pPr marL="285750" indent="-285750">
              <a:spcBef>
                <a:spcPct val="50000"/>
              </a:spcBef>
              <a:buFont typeface="Arial" pitchFamily="34" charset="0"/>
              <a:buChar char="•"/>
            </a:pPr>
            <a:endParaRPr lang="en-US" sz="1900" dirty="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smtClean="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smtClean="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smtClean="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smtClean="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smtClean="0">
              <a:solidFill>
                <a:schemeClr val="bg1"/>
              </a:solidFill>
              <a:latin typeface="Arial" pitchFamily="34" charset="0"/>
              <a:cs typeface="Arial" pitchFamily="34" charset="0"/>
            </a:endParaRPr>
          </a:p>
          <a:p>
            <a:pPr marL="285750" indent="-285750">
              <a:spcBef>
                <a:spcPct val="50000"/>
              </a:spcBef>
              <a:buFont typeface="Arial" pitchFamily="34" charset="0"/>
              <a:buChar char="•"/>
            </a:pPr>
            <a:endParaRPr lang="en-US" sz="1900" dirty="0">
              <a:solidFill>
                <a:schemeClr val="bg1"/>
              </a:solidFill>
              <a:latin typeface="Arial" pitchFamily="34" charset="0"/>
              <a:cs typeface="Arial" pitchFamily="34" charset="0"/>
            </a:endParaRPr>
          </a:p>
          <a:p>
            <a:pPr marL="285750" indent="-285750">
              <a:spcBef>
                <a:spcPct val="50000"/>
              </a:spcBef>
              <a:buFont typeface="Arial" pitchFamily="34" charset="0"/>
              <a:buChar char="•"/>
            </a:pPr>
            <a:r>
              <a:rPr lang="en-US" sz="1900" dirty="0" smtClean="0">
                <a:solidFill>
                  <a:schemeClr val="bg1"/>
                </a:solidFill>
                <a:latin typeface="Arial" pitchFamily="34" charset="0"/>
                <a:cs typeface="Arial" pitchFamily="34" charset="0"/>
              </a:rPr>
              <a:t>How can we align our regional efforts and adapt institutions?</a:t>
            </a:r>
          </a:p>
        </p:txBody>
      </p:sp>
    </p:spTree>
    <p:extLst>
      <p:ext uri="{BB962C8B-B14F-4D97-AF65-F5344CB8AC3E}">
        <p14:creationId xmlns:p14="http://schemas.microsoft.com/office/powerpoint/2010/main" val="611978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p:cNvCxnSpPr/>
          <p:nvPr/>
        </p:nvCxnSpPr>
        <p:spPr>
          <a:xfrm>
            <a:off x="8637047" y="633251"/>
            <a:ext cx="0" cy="57021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37580" y="635530"/>
            <a:ext cx="0" cy="53151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057096"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70" idx="1"/>
          </p:cNvCxnSpPr>
          <p:nvPr/>
        </p:nvCxnSpPr>
        <p:spPr>
          <a:xfrm>
            <a:off x="3057096" y="647020"/>
            <a:ext cx="0" cy="4354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72" idx="1"/>
          </p:cNvCxnSpPr>
          <p:nvPr/>
        </p:nvCxnSpPr>
        <p:spPr>
          <a:xfrm>
            <a:off x="914744" y="627629"/>
            <a:ext cx="0" cy="34470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73" idx="1"/>
          </p:cNvCxnSpPr>
          <p:nvPr/>
        </p:nvCxnSpPr>
        <p:spPr>
          <a:xfrm flipH="1">
            <a:off x="711021" y="635530"/>
            <a:ext cx="21023" cy="25159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74" idx="1"/>
          </p:cNvCxnSpPr>
          <p:nvPr/>
        </p:nvCxnSpPr>
        <p:spPr>
          <a:xfrm flipH="1">
            <a:off x="513777" y="604149"/>
            <a:ext cx="8317" cy="15925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0541"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20386" y="3255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00894" y="32368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086294" y="32462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71266" y="316954"/>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2647" y="308405"/>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7898" y="3171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Text Box 3"/>
          <p:cNvSpPr txBox="1">
            <a:spLocks noChangeArrowheads="1"/>
          </p:cNvSpPr>
          <p:nvPr/>
        </p:nvSpPr>
        <p:spPr bwMode="auto">
          <a:xfrm>
            <a:off x="1" y="6445551"/>
            <a:ext cx="9144000" cy="461665"/>
          </a:xfrm>
          <a:prstGeom prst="rect">
            <a:avLst/>
          </a:prstGeom>
          <a:solidFill>
            <a:schemeClr val="tx1"/>
          </a:solidFill>
          <a:ln w="9525">
            <a:noFill/>
            <a:miter lim="800000"/>
            <a:headEnd/>
            <a:tailEnd/>
          </a:ln>
        </p:spPr>
        <p:txBody>
          <a:bodyPr wrap="square">
            <a:spAutoFit/>
          </a:bodyPr>
          <a:lstStyle/>
          <a:p>
            <a:pPr eaLnBrk="0" fontAlgn="auto" hangingPunct="0">
              <a:spcBef>
                <a:spcPts val="0"/>
              </a:spcBef>
              <a:spcAft>
                <a:spcPts val="0"/>
              </a:spcAft>
            </a:pPr>
            <a:r>
              <a:rPr lang="en-US" sz="2000" dirty="0">
                <a:solidFill>
                  <a:srgbClr val="FFFFFF"/>
                </a:solidFill>
                <a:latin typeface="Arial" charset="0"/>
              </a:rPr>
              <a:t> </a:t>
            </a:r>
            <a:r>
              <a:rPr lang="en-US" dirty="0" smtClean="0">
                <a:solidFill>
                  <a:srgbClr val="FFFFFF"/>
                </a:solidFill>
                <a:latin typeface="Calibri"/>
              </a:rPr>
              <a:t>Primary Tasks </a:t>
            </a:r>
            <a:endParaRPr lang="en-US" dirty="0">
              <a:solidFill>
                <a:srgbClr val="FFFFFF"/>
              </a:solidFill>
              <a:latin typeface="Calibri"/>
            </a:endParaRPr>
          </a:p>
        </p:txBody>
      </p:sp>
      <p:sp>
        <p:nvSpPr>
          <p:cNvPr id="4" name="Flowchart: Process 3"/>
          <p:cNvSpPr/>
          <p:nvPr/>
        </p:nvSpPr>
        <p:spPr>
          <a:xfrm>
            <a:off x="0" y="0"/>
            <a:ext cx="4071695"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2012</a:t>
            </a:r>
            <a:endParaRPr lang="en-US" sz="1800" dirty="0">
              <a:solidFill>
                <a:prstClr val="white"/>
              </a:solidFill>
            </a:endParaRPr>
          </a:p>
        </p:txBody>
      </p:sp>
      <p:sp>
        <p:nvSpPr>
          <p:cNvPr id="27" name="Flowchart: Process 26"/>
          <p:cNvSpPr/>
          <p:nvPr/>
        </p:nvSpPr>
        <p:spPr>
          <a:xfrm>
            <a:off x="13300" y="328209"/>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8" name="Flowchart: Process 27"/>
          <p:cNvSpPr/>
          <p:nvPr/>
        </p:nvSpPr>
        <p:spPr>
          <a:xfrm>
            <a:off x="1027898" y="327872"/>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29" name="Flowchart: Process 28"/>
          <p:cNvSpPr/>
          <p:nvPr/>
        </p:nvSpPr>
        <p:spPr>
          <a:xfrm>
            <a:off x="2042497" y="327879"/>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30" name="Flowchart: Process 29"/>
          <p:cNvSpPr/>
          <p:nvPr/>
        </p:nvSpPr>
        <p:spPr>
          <a:xfrm>
            <a:off x="3057096" y="328209"/>
            <a:ext cx="1014599" cy="305041"/>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48" name="Flowchart: Process 47"/>
          <p:cNvSpPr/>
          <p:nvPr/>
        </p:nvSpPr>
        <p:spPr>
          <a:xfrm>
            <a:off x="4071696" y="167"/>
            <a:ext cx="4058396" cy="316954"/>
          </a:xfrm>
          <a:prstGeom prst="flowChartProcess">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2013</a:t>
            </a:r>
            <a:endParaRPr lang="en-US" sz="1800" dirty="0">
              <a:solidFill>
                <a:prstClr val="white"/>
              </a:solidFill>
            </a:endParaRPr>
          </a:p>
        </p:txBody>
      </p:sp>
      <p:sp>
        <p:nvSpPr>
          <p:cNvPr id="49" name="Flowchart: Process 48"/>
          <p:cNvSpPr/>
          <p:nvPr/>
        </p:nvSpPr>
        <p:spPr>
          <a:xfrm>
            <a:off x="4071695" y="325191"/>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50" name="Flowchart: Process 49"/>
          <p:cNvSpPr/>
          <p:nvPr/>
        </p:nvSpPr>
        <p:spPr>
          <a:xfrm>
            <a:off x="5086294" y="325521"/>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51" name="Flowchart: Process 50"/>
          <p:cNvSpPr/>
          <p:nvPr/>
        </p:nvSpPr>
        <p:spPr>
          <a:xfrm>
            <a:off x="6100893" y="324626"/>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52" name="Flowchart: Process 51"/>
          <p:cNvSpPr/>
          <p:nvPr/>
        </p:nvSpPr>
        <p:spPr>
          <a:xfrm>
            <a:off x="7115492" y="323171"/>
            <a:ext cx="1014599" cy="306324"/>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53" name="Flowchart: Process 52"/>
          <p:cNvSpPr/>
          <p:nvPr/>
        </p:nvSpPr>
        <p:spPr>
          <a:xfrm>
            <a:off x="8130093" y="1083"/>
            <a:ext cx="1013908"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2014</a:t>
            </a:r>
            <a:endParaRPr lang="en-US" sz="1800" dirty="0">
              <a:solidFill>
                <a:prstClr val="white"/>
              </a:solidFill>
            </a:endParaRPr>
          </a:p>
        </p:txBody>
      </p:sp>
      <p:sp>
        <p:nvSpPr>
          <p:cNvPr id="54" name="Flowchart: Process 53"/>
          <p:cNvSpPr/>
          <p:nvPr/>
        </p:nvSpPr>
        <p:spPr>
          <a:xfrm>
            <a:off x="8130092" y="321305"/>
            <a:ext cx="1014599" cy="306324"/>
          </a:xfrm>
          <a:prstGeom prst="flowChartProcess">
            <a:avLst/>
          </a:prstGeom>
          <a:solidFill>
            <a:srgbClr val="BC4744"/>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graphicFrame>
        <p:nvGraphicFramePr>
          <p:cNvPr id="70" name="Diagram 69"/>
          <p:cNvGraphicFramePr/>
          <p:nvPr>
            <p:extLst>
              <p:ext uri="{D42A27DB-BD31-4B8C-83A1-F6EECF244321}">
                <p14:modId xmlns:p14="http://schemas.microsoft.com/office/powerpoint/2010/main" val="2657104292"/>
              </p:ext>
            </p:extLst>
          </p:nvPr>
        </p:nvGraphicFramePr>
        <p:xfrm>
          <a:off x="3057096" y="4647951"/>
          <a:ext cx="4771702"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2" name="Diagram 71"/>
          <p:cNvGraphicFramePr/>
          <p:nvPr>
            <p:extLst>
              <p:ext uri="{D42A27DB-BD31-4B8C-83A1-F6EECF244321}">
                <p14:modId xmlns:p14="http://schemas.microsoft.com/office/powerpoint/2010/main" val="667083321"/>
              </p:ext>
            </p:extLst>
          </p:nvPr>
        </p:nvGraphicFramePr>
        <p:xfrm>
          <a:off x="914744" y="3720688"/>
          <a:ext cx="7722647" cy="7078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3" name="Diagram 72"/>
          <p:cNvGraphicFramePr/>
          <p:nvPr>
            <p:extLst>
              <p:ext uri="{D42A27DB-BD31-4B8C-83A1-F6EECF244321}">
                <p14:modId xmlns:p14="http://schemas.microsoft.com/office/powerpoint/2010/main" val="3225429309"/>
              </p:ext>
            </p:extLst>
          </p:nvPr>
        </p:nvGraphicFramePr>
        <p:xfrm>
          <a:off x="711021" y="2797499"/>
          <a:ext cx="7926370" cy="7078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4" name="Diagram 73"/>
          <p:cNvGraphicFramePr/>
          <p:nvPr>
            <p:extLst>
              <p:ext uri="{D42A27DB-BD31-4B8C-83A1-F6EECF244321}">
                <p14:modId xmlns:p14="http://schemas.microsoft.com/office/powerpoint/2010/main" val="2457966358"/>
              </p:ext>
            </p:extLst>
          </p:nvPr>
        </p:nvGraphicFramePr>
        <p:xfrm>
          <a:off x="513777" y="1842709"/>
          <a:ext cx="8116448" cy="70788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75" name="Diagram 74"/>
          <p:cNvGraphicFramePr/>
          <p:nvPr>
            <p:extLst>
              <p:ext uri="{D42A27DB-BD31-4B8C-83A1-F6EECF244321}">
                <p14:modId xmlns:p14="http://schemas.microsoft.com/office/powerpoint/2010/main" val="1737965577"/>
              </p:ext>
            </p:extLst>
          </p:nvPr>
        </p:nvGraphicFramePr>
        <p:xfrm>
          <a:off x="0" y="907191"/>
          <a:ext cx="8622954" cy="70788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38" name="Text Box 3"/>
          <p:cNvSpPr txBox="1">
            <a:spLocks noChangeArrowheads="1"/>
          </p:cNvSpPr>
          <p:nvPr/>
        </p:nvSpPr>
        <p:spPr bwMode="auto">
          <a:xfrm rot="16200000">
            <a:off x="7226095" y="2499867"/>
            <a:ext cx="319192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dirty="0">
                <a:solidFill>
                  <a:srgbClr val="FFFFFF"/>
                </a:solidFill>
                <a:latin typeface="Arial" charset="0"/>
              </a:rPr>
              <a:t> </a:t>
            </a:r>
            <a:r>
              <a:rPr lang="en-US" sz="1800" dirty="0" smtClean="0">
                <a:solidFill>
                  <a:srgbClr val="FFFFFF"/>
                </a:solidFill>
                <a:latin typeface="Calibri"/>
              </a:rPr>
              <a:t>February 2014</a:t>
            </a:r>
            <a:endParaRPr lang="en-US" sz="1800" dirty="0">
              <a:solidFill>
                <a:srgbClr val="FFFFFF"/>
              </a:solidFill>
              <a:latin typeface="Calibri"/>
            </a:endParaRPr>
          </a:p>
        </p:txBody>
      </p:sp>
      <p:grpSp>
        <p:nvGrpSpPr>
          <p:cNvPr id="39" name="Group 38"/>
          <p:cNvGrpSpPr/>
          <p:nvPr/>
        </p:nvGrpSpPr>
        <p:grpSpPr>
          <a:xfrm>
            <a:off x="4343399" y="5565943"/>
            <a:ext cx="4343681" cy="769441"/>
            <a:chOff x="4942135" y="5632042"/>
            <a:chExt cx="3860731" cy="769441"/>
          </a:xfrm>
        </p:grpSpPr>
        <p:graphicFrame>
          <p:nvGraphicFramePr>
            <p:cNvPr id="40" name="Diagram 39"/>
            <p:cNvGraphicFramePr/>
            <p:nvPr>
              <p:extLst>
                <p:ext uri="{D42A27DB-BD31-4B8C-83A1-F6EECF244321}">
                  <p14:modId xmlns:p14="http://schemas.microsoft.com/office/powerpoint/2010/main" val="1156279378"/>
                </p:ext>
              </p:extLst>
            </p:nvPr>
          </p:nvGraphicFramePr>
          <p:xfrm>
            <a:off x="4942135" y="5654127"/>
            <a:ext cx="3782675" cy="707886"/>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41" name="Text Box 3"/>
            <p:cNvSpPr txBox="1">
              <a:spLocks noChangeArrowheads="1"/>
            </p:cNvSpPr>
            <p:nvPr/>
          </p:nvSpPr>
          <p:spPr bwMode="auto">
            <a:xfrm>
              <a:off x="5011940" y="5632042"/>
              <a:ext cx="3790926" cy="769441"/>
            </a:xfrm>
            <a:prstGeom prst="rect">
              <a:avLst/>
            </a:prstGeom>
            <a:noFill/>
            <a:ln w="9525">
              <a:noFill/>
              <a:miter lim="800000"/>
              <a:headEnd/>
              <a:tailEnd/>
            </a:ln>
          </p:spPr>
          <p:txBody>
            <a:bodyPr wrap="square">
              <a:spAutoFit/>
            </a:bodyPr>
            <a:lstStyle/>
            <a:p>
              <a:pPr fontAlgn="auto">
                <a:spcBef>
                  <a:spcPts val="0"/>
                </a:spcBef>
                <a:spcAft>
                  <a:spcPts val="0"/>
                </a:spcAft>
              </a:pPr>
              <a:r>
                <a:rPr lang="en-US" sz="2200" b="1" dirty="0" smtClean="0">
                  <a:solidFill>
                    <a:prstClr val="white"/>
                  </a:solidFill>
                  <a:latin typeface="Calibri"/>
                </a:rPr>
                <a:t>Task 6</a:t>
              </a:r>
              <a:r>
                <a:rPr lang="en-US" sz="2200" dirty="0" smtClean="0">
                  <a:solidFill>
                    <a:prstClr val="white"/>
                  </a:solidFill>
                  <a:latin typeface="Calibri"/>
                </a:rPr>
                <a:t>: Developing </a:t>
              </a:r>
              <a:r>
                <a:rPr lang="en-US" sz="2200" dirty="0">
                  <a:solidFill>
                    <a:prstClr val="white"/>
                  </a:solidFill>
                  <a:latin typeface="Calibri"/>
                </a:rPr>
                <a:t>Blueprint  </a:t>
              </a:r>
              <a:endParaRPr lang="en-US" sz="2200" dirty="0" smtClean="0">
                <a:solidFill>
                  <a:prstClr val="white"/>
                </a:solidFill>
                <a:latin typeface="Calibri"/>
              </a:endParaRPr>
            </a:p>
            <a:p>
              <a:pPr fontAlgn="auto">
                <a:spcBef>
                  <a:spcPts val="0"/>
                </a:spcBef>
                <a:spcAft>
                  <a:spcPts val="0"/>
                </a:spcAft>
              </a:pPr>
              <a:r>
                <a:rPr lang="en-US" sz="2200" dirty="0" smtClean="0">
                  <a:solidFill>
                    <a:prstClr val="white"/>
                  </a:solidFill>
                  <a:latin typeface="Calibri"/>
                </a:rPr>
                <a:t>&amp; </a:t>
              </a:r>
              <a:r>
                <a:rPr lang="en-US" sz="2200" dirty="0">
                  <a:solidFill>
                    <a:prstClr val="white"/>
                  </a:solidFill>
                  <a:latin typeface="Calibri"/>
                </a:rPr>
                <a:t>Implementation</a:t>
              </a:r>
            </a:p>
          </p:txBody>
        </p:sp>
      </p:grpSp>
    </p:spTree>
    <p:custDataLst>
      <p:tags r:id="rId1"/>
    </p:custDataLst>
    <p:extLst>
      <p:ext uri="{BB962C8B-B14F-4D97-AF65-F5344CB8AC3E}">
        <p14:creationId xmlns:p14="http://schemas.microsoft.com/office/powerpoint/2010/main" val="16944740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p:cNvCxnSpPr/>
          <p:nvPr/>
        </p:nvCxnSpPr>
        <p:spPr>
          <a:xfrm>
            <a:off x="8637047" y="633251"/>
            <a:ext cx="0" cy="57021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057096"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0541"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20386" y="3255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00894" y="32368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086294" y="32462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71266" y="316954"/>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2647" y="308405"/>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7898" y="3171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Text Box 3"/>
          <p:cNvSpPr txBox="1">
            <a:spLocks noChangeArrowheads="1"/>
          </p:cNvSpPr>
          <p:nvPr/>
        </p:nvSpPr>
        <p:spPr bwMode="auto">
          <a:xfrm>
            <a:off x="1" y="6445551"/>
            <a:ext cx="9144000" cy="461665"/>
          </a:xfrm>
          <a:prstGeom prst="rect">
            <a:avLst/>
          </a:prstGeom>
          <a:solidFill>
            <a:schemeClr val="tx1"/>
          </a:solidFill>
          <a:ln w="9525">
            <a:noFill/>
            <a:miter lim="800000"/>
            <a:headEnd/>
            <a:tailEnd/>
          </a:ln>
        </p:spPr>
        <p:txBody>
          <a:bodyPr wrap="square">
            <a:spAutoFit/>
          </a:bodyPr>
          <a:lstStyle/>
          <a:p>
            <a:pPr eaLnBrk="0" fontAlgn="auto" hangingPunct="0">
              <a:spcBef>
                <a:spcPts val="0"/>
              </a:spcBef>
              <a:spcAft>
                <a:spcPts val="0"/>
              </a:spcAft>
            </a:pPr>
            <a:r>
              <a:rPr lang="en-US" sz="2000" dirty="0">
                <a:solidFill>
                  <a:srgbClr val="FFFFFF"/>
                </a:solidFill>
                <a:latin typeface="Arial" charset="0"/>
              </a:rPr>
              <a:t> </a:t>
            </a:r>
            <a:r>
              <a:rPr lang="en-US" dirty="0" smtClean="0">
                <a:solidFill>
                  <a:srgbClr val="FFFFFF"/>
                </a:solidFill>
                <a:latin typeface="Calibri"/>
              </a:rPr>
              <a:t>Task 1 items are being performed by the RPCs </a:t>
            </a:r>
            <a:endParaRPr lang="en-US" dirty="0">
              <a:solidFill>
                <a:srgbClr val="FFFFFF"/>
              </a:solidFill>
              <a:latin typeface="Calibri"/>
            </a:endParaRPr>
          </a:p>
        </p:txBody>
      </p:sp>
      <p:sp>
        <p:nvSpPr>
          <p:cNvPr id="4" name="Flowchart: Process 3"/>
          <p:cNvSpPr/>
          <p:nvPr/>
        </p:nvSpPr>
        <p:spPr>
          <a:xfrm>
            <a:off x="0" y="0"/>
            <a:ext cx="4071695"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2012</a:t>
            </a:r>
            <a:endParaRPr lang="en-US" sz="1800" dirty="0">
              <a:solidFill>
                <a:prstClr val="white"/>
              </a:solidFill>
            </a:endParaRPr>
          </a:p>
        </p:txBody>
      </p:sp>
      <p:sp>
        <p:nvSpPr>
          <p:cNvPr id="27" name="Flowchart: Process 26"/>
          <p:cNvSpPr/>
          <p:nvPr/>
        </p:nvSpPr>
        <p:spPr>
          <a:xfrm>
            <a:off x="13300" y="328209"/>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8" name="Flowchart: Process 27"/>
          <p:cNvSpPr/>
          <p:nvPr/>
        </p:nvSpPr>
        <p:spPr>
          <a:xfrm>
            <a:off x="1027898" y="327872"/>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29" name="Flowchart: Process 28"/>
          <p:cNvSpPr/>
          <p:nvPr/>
        </p:nvSpPr>
        <p:spPr>
          <a:xfrm>
            <a:off x="2042497" y="327879"/>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30" name="Flowchart: Process 29"/>
          <p:cNvSpPr/>
          <p:nvPr/>
        </p:nvSpPr>
        <p:spPr>
          <a:xfrm>
            <a:off x="3057096" y="328209"/>
            <a:ext cx="1014599" cy="305041"/>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48" name="Flowchart: Process 47"/>
          <p:cNvSpPr/>
          <p:nvPr/>
        </p:nvSpPr>
        <p:spPr>
          <a:xfrm>
            <a:off x="4071696" y="167"/>
            <a:ext cx="4058396" cy="316954"/>
          </a:xfrm>
          <a:prstGeom prst="flowChartProcess">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2013</a:t>
            </a:r>
            <a:endParaRPr lang="en-US" sz="1800" dirty="0">
              <a:solidFill>
                <a:prstClr val="white"/>
              </a:solidFill>
            </a:endParaRPr>
          </a:p>
        </p:txBody>
      </p:sp>
      <p:sp>
        <p:nvSpPr>
          <p:cNvPr id="49" name="Flowchart: Process 48"/>
          <p:cNvSpPr/>
          <p:nvPr/>
        </p:nvSpPr>
        <p:spPr>
          <a:xfrm>
            <a:off x="4071695" y="325191"/>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50" name="Flowchart: Process 49"/>
          <p:cNvSpPr/>
          <p:nvPr/>
        </p:nvSpPr>
        <p:spPr>
          <a:xfrm>
            <a:off x="5086294" y="325521"/>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51" name="Flowchart: Process 50"/>
          <p:cNvSpPr/>
          <p:nvPr/>
        </p:nvSpPr>
        <p:spPr>
          <a:xfrm>
            <a:off x="6100893" y="324626"/>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52" name="Flowchart: Process 51"/>
          <p:cNvSpPr/>
          <p:nvPr/>
        </p:nvSpPr>
        <p:spPr>
          <a:xfrm>
            <a:off x="7115492" y="323171"/>
            <a:ext cx="1014599" cy="306324"/>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53" name="Flowchart: Process 52"/>
          <p:cNvSpPr/>
          <p:nvPr/>
        </p:nvSpPr>
        <p:spPr>
          <a:xfrm>
            <a:off x="8130093" y="1083"/>
            <a:ext cx="1013908"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2014</a:t>
            </a:r>
            <a:endParaRPr lang="en-US" sz="1800" dirty="0">
              <a:solidFill>
                <a:prstClr val="white"/>
              </a:solidFill>
            </a:endParaRPr>
          </a:p>
        </p:txBody>
      </p:sp>
      <p:sp>
        <p:nvSpPr>
          <p:cNvPr id="54" name="Flowchart: Process 53"/>
          <p:cNvSpPr/>
          <p:nvPr/>
        </p:nvSpPr>
        <p:spPr>
          <a:xfrm>
            <a:off x="8130092" y="321305"/>
            <a:ext cx="1014599" cy="306324"/>
          </a:xfrm>
          <a:prstGeom prst="flowChartProcess">
            <a:avLst/>
          </a:prstGeom>
          <a:solidFill>
            <a:srgbClr val="BC4744"/>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graphicFrame>
        <p:nvGraphicFramePr>
          <p:cNvPr id="75" name="Diagram 74"/>
          <p:cNvGraphicFramePr/>
          <p:nvPr>
            <p:extLst>
              <p:ext uri="{D42A27DB-BD31-4B8C-83A1-F6EECF244321}">
                <p14:modId xmlns:p14="http://schemas.microsoft.com/office/powerpoint/2010/main" val="1905065155"/>
              </p:ext>
            </p:extLst>
          </p:nvPr>
        </p:nvGraphicFramePr>
        <p:xfrm>
          <a:off x="0" y="907191"/>
          <a:ext cx="8622954"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Rectangle 40"/>
          <p:cNvSpPr/>
          <p:nvPr/>
        </p:nvSpPr>
        <p:spPr>
          <a:xfrm>
            <a:off x="13300" y="2300294"/>
            <a:ext cx="861987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2" name="Text Box 3"/>
          <p:cNvSpPr txBox="1">
            <a:spLocks noChangeArrowheads="1"/>
          </p:cNvSpPr>
          <p:nvPr/>
        </p:nvSpPr>
        <p:spPr bwMode="auto">
          <a:xfrm>
            <a:off x="1027904" y="2304450"/>
            <a:ext cx="7102188"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1.1 </a:t>
            </a:r>
            <a:r>
              <a:rPr lang="en-US" sz="1800" b="1" dirty="0">
                <a:solidFill>
                  <a:prstClr val="white"/>
                </a:solidFill>
                <a:latin typeface="Calibri"/>
              </a:rPr>
              <a:t>Continue Developing Regional Partnership</a:t>
            </a:r>
          </a:p>
        </p:txBody>
      </p:sp>
      <p:sp>
        <p:nvSpPr>
          <p:cNvPr id="43" name="Rectangle 42"/>
          <p:cNvSpPr/>
          <p:nvPr/>
        </p:nvSpPr>
        <p:spPr>
          <a:xfrm>
            <a:off x="1" y="2920780"/>
            <a:ext cx="861987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4" name="Text Box 3"/>
          <p:cNvSpPr txBox="1">
            <a:spLocks noChangeArrowheads="1"/>
          </p:cNvSpPr>
          <p:nvPr/>
        </p:nvSpPr>
        <p:spPr bwMode="auto">
          <a:xfrm>
            <a:off x="1027903" y="2924936"/>
            <a:ext cx="7088890"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1.2 </a:t>
            </a:r>
            <a:r>
              <a:rPr lang="en-US" sz="1800" b="1" dirty="0">
                <a:solidFill>
                  <a:prstClr val="white"/>
                </a:solidFill>
                <a:latin typeface="Calibri"/>
              </a:rPr>
              <a:t>Identify Opportunities to Enhance Collaboration</a:t>
            </a:r>
          </a:p>
        </p:txBody>
      </p:sp>
      <p:sp>
        <p:nvSpPr>
          <p:cNvPr id="45" name="Rectangle 44"/>
          <p:cNvSpPr/>
          <p:nvPr/>
        </p:nvSpPr>
        <p:spPr>
          <a:xfrm>
            <a:off x="0" y="3527862"/>
            <a:ext cx="861987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0" name="Text Box 3"/>
          <p:cNvSpPr txBox="1">
            <a:spLocks noChangeArrowheads="1"/>
          </p:cNvSpPr>
          <p:nvPr/>
        </p:nvSpPr>
        <p:spPr bwMode="auto">
          <a:xfrm>
            <a:off x="1027902" y="3532018"/>
            <a:ext cx="7088890"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1.3 </a:t>
            </a:r>
            <a:r>
              <a:rPr lang="en-US" sz="1800" b="1" dirty="0">
                <a:solidFill>
                  <a:prstClr val="white"/>
                </a:solidFill>
                <a:latin typeface="Calibri"/>
              </a:rPr>
              <a:t>State and Regional Coordination</a:t>
            </a:r>
          </a:p>
        </p:txBody>
      </p:sp>
      <p:sp>
        <p:nvSpPr>
          <p:cNvPr id="61" name="Rectangle 60"/>
          <p:cNvSpPr/>
          <p:nvPr/>
        </p:nvSpPr>
        <p:spPr>
          <a:xfrm>
            <a:off x="-1" y="4150865"/>
            <a:ext cx="861987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2" name="Text Box 3"/>
          <p:cNvSpPr txBox="1">
            <a:spLocks noChangeArrowheads="1"/>
          </p:cNvSpPr>
          <p:nvPr/>
        </p:nvSpPr>
        <p:spPr bwMode="auto">
          <a:xfrm>
            <a:off x="1027901" y="4155021"/>
            <a:ext cx="7088890"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1.4 </a:t>
            </a:r>
            <a:r>
              <a:rPr lang="en-US" sz="1800" b="1" dirty="0">
                <a:solidFill>
                  <a:prstClr val="white"/>
                </a:solidFill>
                <a:latin typeface="Calibri"/>
              </a:rPr>
              <a:t>Strategies for Regional Collaboration</a:t>
            </a:r>
          </a:p>
        </p:txBody>
      </p:sp>
      <p:sp>
        <p:nvSpPr>
          <p:cNvPr id="63" name="Rectangle 62"/>
          <p:cNvSpPr/>
          <p:nvPr/>
        </p:nvSpPr>
        <p:spPr>
          <a:xfrm>
            <a:off x="-2" y="4782236"/>
            <a:ext cx="861987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4" name="Text Box 3"/>
          <p:cNvSpPr txBox="1">
            <a:spLocks noChangeArrowheads="1"/>
          </p:cNvSpPr>
          <p:nvPr/>
        </p:nvSpPr>
        <p:spPr bwMode="auto">
          <a:xfrm>
            <a:off x="1027900" y="4786392"/>
            <a:ext cx="7088890"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1.5 </a:t>
            </a:r>
            <a:r>
              <a:rPr lang="en-US" sz="1800" b="1" dirty="0">
                <a:solidFill>
                  <a:prstClr val="white"/>
                </a:solidFill>
                <a:latin typeface="Calibri"/>
              </a:rPr>
              <a:t>Expand Participation</a:t>
            </a:r>
          </a:p>
        </p:txBody>
      </p:sp>
      <p:sp>
        <p:nvSpPr>
          <p:cNvPr id="65" name="Rectangle 64"/>
          <p:cNvSpPr/>
          <p:nvPr/>
        </p:nvSpPr>
        <p:spPr>
          <a:xfrm>
            <a:off x="1" y="5402723"/>
            <a:ext cx="861987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7" name="Text Box 3"/>
          <p:cNvSpPr txBox="1">
            <a:spLocks noChangeArrowheads="1"/>
          </p:cNvSpPr>
          <p:nvPr/>
        </p:nvSpPr>
        <p:spPr bwMode="auto">
          <a:xfrm>
            <a:off x="1027899" y="5406879"/>
            <a:ext cx="7088893"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1.7 </a:t>
            </a:r>
            <a:r>
              <a:rPr lang="en-US" sz="1800" b="1" dirty="0">
                <a:solidFill>
                  <a:prstClr val="white"/>
                </a:solidFill>
                <a:latin typeface="Calibri"/>
              </a:rPr>
              <a:t>Continue Developing Regional Partnership</a:t>
            </a:r>
          </a:p>
        </p:txBody>
      </p:sp>
      <p:sp>
        <p:nvSpPr>
          <p:cNvPr id="39" name="Text Box 3"/>
          <p:cNvSpPr txBox="1">
            <a:spLocks noChangeArrowheads="1"/>
          </p:cNvSpPr>
          <p:nvPr/>
        </p:nvSpPr>
        <p:spPr bwMode="auto">
          <a:xfrm rot="16200000">
            <a:off x="7226095" y="2499867"/>
            <a:ext cx="319192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dirty="0">
                <a:solidFill>
                  <a:srgbClr val="FFFFFF"/>
                </a:solidFill>
                <a:latin typeface="Arial" charset="0"/>
              </a:rPr>
              <a:t> </a:t>
            </a:r>
            <a:r>
              <a:rPr lang="en-US" sz="1800" dirty="0" smtClean="0">
                <a:solidFill>
                  <a:srgbClr val="FFFFFF"/>
                </a:solidFill>
                <a:latin typeface="Calibri"/>
              </a:rPr>
              <a:t>February 2014</a:t>
            </a:r>
            <a:endParaRPr lang="en-US" sz="1800" dirty="0">
              <a:solidFill>
                <a:srgbClr val="FFFFFF"/>
              </a:solidFill>
              <a:latin typeface="Calibri"/>
            </a:endParaRPr>
          </a:p>
        </p:txBody>
      </p:sp>
    </p:spTree>
    <p:custDataLst>
      <p:tags r:id="rId1"/>
    </p:custDataLst>
    <p:extLst>
      <p:ext uri="{BB962C8B-B14F-4D97-AF65-F5344CB8AC3E}">
        <p14:creationId xmlns:p14="http://schemas.microsoft.com/office/powerpoint/2010/main" val="1815017413"/>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p:cNvCxnSpPr/>
          <p:nvPr/>
        </p:nvCxnSpPr>
        <p:spPr>
          <a:xfrm>
            <a:off x="8637047" y="633251"/>
            <a:ext cx="0" cy="57021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057096"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522095" y="604149"/>
            <a:ext cx="1" cy="62009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0541"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20386" y="3255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00894" y="32368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086294" y="32462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71266" y="316954"/>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2647" y="308405"/>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7898" y="3171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Flowchart: Process 3"/>
          <p:cNvSpPr/>
          <p:nvPr/>
        </p:nvSpPr>
        <p:spPr>
          <a:xfrm>
            <a:off x="0" y="0"/>
            <a:ext cx="4071695"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2012</a:t>
            </a:r>
            <a:endParaRPr lang="en-US" sz="1800" dirty="0">
              <a:solidFill>
                <a:prstClr val="white"/>
              </a:solidFill>
            </a:endParaRPr>
          </a:p>
        </p:txBody>
      </p:sp>
      <p:sp>
        <p:nvSpPr>
          <p:cNvPr id="27" name="Flowchart: Process 26"/>
          <p:cNvSpPr/>
          <p:nvPr/>
        </p:nvSpPr>
        <p:spPr>
          <a:xfrm>
            <a:off x="13300" y="328209"/>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8" name="Flowchart: Process 27"/>
          <p:cNvSpPr/>
          <p:nvPr/>
        </p:nvSpPr>
        <p:spPr>
          <a:xfrm>
            <a:off x="1027898" y="327872"/>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29" name="Flowchart: Process 28"/>
          <p:cNvSpPr/>
          <p:nvPr/>
        </p:nvSpPr>
        <p:spPr>
          <a:xfrm>
            <a:off x="2042497" y="327879"/>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30" name="Flowchart: Process 29"/>
          <p:cNvSpPr/>
          <p:nvPr/>
        </p:nvSpPr>
        <p:spPr>
          <a:xfrm>
            <a:off x="3057096" y="328209"/>
            <a:ext cx="1014599" cy="305041"/>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48" name="Flowchart: Process 47"/>
          <p:cNvSpPr/>
          <p:nvPr/>
        </p:nvSpPr>
        <p:spPr>
          <a:xfrm>
            <a:off x="4071696" y="167"/>
            <a:ext cx="4058396" cy="316954"/>
          </a:xfrm>
          <a:prstGeom prst="flowChartProcess">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2013</a:t>
            </a:r>
            <a:endParaRPr lang="en-US" sz="1800" dirty="0">
              <a:solidFill>
                <a:prstClr val="white"/>
              </a:solidFill>
            </a:endParaRPr>
          </a:p>
        </p:txBody>
      </p:sp>
      <p:sp>
        <p:nvSpPr>
          <p:cNvPr id="49" name="Flowchart: Process 48"/>
          <p:cNvSpPr/>
          <p:nvPr/>
        </p:nvSpPr>
        <p:spPr>
          <a:xfrm>
            <a:off x="4071695" y="325191"/>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50" name="Flowchart: Process 49"/>
          <p:cNvSpPr/>
          <p:nvPr/>
        </p:nvSpPr>
        <p:spPr>
          <a:xfrm>
            <a:off x="5086294" y="325521"/>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51" name="Flowchart: Process 50"/>
          <p:cNvSpPr/>
          <p:nvPr/>
        </p:nvSpPr>
        <p:spPr>
          <a:xfrm>
            <a:off x="6100893" y="324626"/>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52" name="Flowchart: Process 51"/>
          <p:cNvSpPr/>
          <p:nvPr/>
        </p:nvSpPr>
        <p:spPr>
          <a:xfrm>
            <a:off x="7115492" y="323171"/>
            <a:ext cx="1014599" cy="306324"/>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53" name="Flowchart: Process 52"/>
          <p:cNvSpPr/>
          <p:nvPr/>
        </p:nvSpPr>
        <p:spPr>
          <a:xfrm>
            <a:off x="8130093" y="1083"/>
            <a:ext cx="1013908"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2014</a:t>
            </a:r>
            <a:endParaRPr lang="en-US" sz="1800" dirty="0">
              <a:solidFill>
                <a:prstClr val="white"/>
              </a:solidFill>
            </a:endParaRPr>
          </a:p>
        </p:txBody>
      </p:sp>
      <p:sp>
        <p:nvSpPr>
          <p:cNvPr id="54" name="Flowchart: Process 53"/>
          <p:cNvSpPr/>
          <p:nvPr/>
        </p:nvSpPr>
        <p:spPr>
          <a:xfrm>
            <a:off x="8130092" y="321305"/>
            <a:ext cx="1014599" cy="306324"/>
          </a:xfrm>
          <a:prstGeom prst="flowChartProcess">
            <a:avLst/>
          </a:prstGeom>
          <a:solidFill>
            <a:srgbClr val="BC4744"/>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 name="Rectangle 1"/>
          <p:cNvSpPr/>
          <p:nvPr/>
        </p:nvSpPr>
        <p:spPr>
          <a:xfrm>
            <a:off x="520793" y="1477282"/>
            <a:ext cx="514121"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0" name="Text Box 3"/>
          <p:cNvSpPr txBox="1">
            <a:spLocks noChangeArrowheads="1"/>
          </p:cNvSpPr>
          <p:nvPr/>
        </p:nvSpPr>
        <p:spPr bwMode="auto">
          <a:xfrm>
            <a:off x="522096" y="1470552"/>
            <a:ext cx="5467608"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srgbClr val="FFFFFF"/>
                </a:solidFill>
                <a:latin typeface="Calibri"/>
              </a:rPr>
              <a:t>2.1  National Research</a:t>
            </a:r>
            <a:endParaRPr lang="en-US" sz="1800" b="1" dirty="0">
              <a:solidFill>
                <a:srgbClr val="FFFFFF"/>
              </a:solidFill>
              <a:latin typeface="Calibri"/>
            </a:endParaRPr>
          </a:p>
        </p:txBody>
      </p:sp>
      <p:graphicFrame>
        <p:nvGraphicFramePr>
          <p:cNvPr id="34" name="Diagram 33"/>
          <p:cNvGraphicFramePr/>
          <p:nvPr>
            <p:extLst>
              <p:ext uri="{D42A27DB-BD31-4B8C-83A1-F6EECF244321}">
                <p14:modId xmlns:p14="http://schemas.microsoft.com/office/powerpoint/2010/main" val="2930941068"/>
              </p:ext>
            </p:extLst>
          </p:nvPr>
        </p:nvGraphicFramePr>
        <p:xfrm>
          <a:off x="513777" y="677907"/>
          <a:ext cx="8116448"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Rectangle 35"/>
          <p:cNvSpPr/>
          <p:nvPr/>
        </p:nvSpPr>
        <p:spPr>
          <a:xfrm>
            <a:off x="711019" y="1879853"/>
            <a:ext cx="736779"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7" name="Text Box 3"/>
          <p:cNvSpPr txBox="1">
            <a:spLocks noChangeArrowheads="1"/>
          </p:cNvSpPr>
          <p:nvPr/>
        </p:nvSpPr>
        <p:spPr bwMode="auto">
          <a:xfrm>
            <a:off x="711019" y="1879853"/>
            <a:ext cx="5897173"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srgbClr val="FFFFFF"/>
                </a:solidFill>
                <a:latin typeface="Calibri"/>
              </a:rPr>
              <a:t>2.2  Survey and Integrate Regional Values</a:t>
            </a:r>
            <a:endParaRPr lang="en-US" sz="1800" b="1" dirty="0">
              <a:solidFill>
                <a:srgbClr val="FFFFFF"/>
              </a:solidFill>
              <a:latin typeface="Calibri"/>
            </a:endParaRPr>
          </a:p>
        </p:txBody>
      </p:sp>
      <p:sp>
        <p:nvSpPr>
          <p:cNvPr id="39" name="Rectangle 38"/>
          <p:cNvSpPr/>
          <p:nvPr/>
        </p:nvSpPr>
        <p:spPr>
          <a:xfrm>
            <a:off x="711019" y="2300294"/>
            <a:ext cx="7922158"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1" name="Text Box 3"/>
          <p:cNvSpPr txBox="1">
            <a:spLocks noChangeArrowheads="1"/>
          </p:cNvSpPr>
          <p:nvPr/>
        </p:nvSpPr>
        <p:spPr bwMode="auto">
          <a:xfrm>
            <a:off x="711020" y="2304450"/>
            <a:ext cx="4568552"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srgbClr val="FFFFFF"/>
                </a:solidFill>
                <a:latin typeface="Calibri"/>
              </a:rPr>
              <a:t>2.3  Data Warehouse</a:t>
            </a:r>
            <a:endParaRPr lang="en-US" sz="1800" b="1" dirty="0">
              <a:solidFill>
                <a:srgbClr val="FFFFFF"/>
              </a:solidFill>
              <a:latin typeface="Calibri"/>
            </a:endParaRPr>
          </a:p>
        </p:txBody>
      </p:sp>
      <p:sp>
        <p:nvSpPr>
          <p:cNvPr id="42" name="Rectangle 41"/>
          <p:cNvSpPr/>
          <p:nvPr/>
        </p:nvSpPr>
        <p:spPr>
          <a:xfrm>
            <a:off x="1246686" y="2715755"/>
            <a:ext cx="789161"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3" name="Text Box 3"/>
          <p:cNvSpPr txBox="1">
            <a:spLocks noChangeArrowheads="1"/>
          </p:cNvSpPr>
          <p:nvPr/>
        </p:nvSpPr>
        <p:spPr bwMode="auto">
          <a:xfrm>
            <a:off x="1246686" y="2730612"/>
            <a:ext cx="7386491"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2.4  Demographic </a:t>
            </a:r>
            <a:r>
              <a:rPr lang="en-US" sz="1800" b="1" dirty="0">
                <a:solidFill>
                  <a:prstClr val="white"/>
                </a:solidFill>
                <a:latin typeface="Calibri"/>
              </a:rPr>
              <a:t>Forecasts </a:t>
            </a:r>
          </a:p>
        </p:txBody>
      </p:sp>
      <p:sp>
        <p:nvSpPr>
          <p:cNvPr id="44" name="Rectangle 43"/>
          <p:cNvSpPr/>
          <p:nvPr/>
        </p:nvSpPr>
        <p:spPr>
          <a:xfrm>
            <a:off x="1027900" y="3135256"/>
            <a:ext cx="100794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5" name="Text Box 3"/>
          <p:cNvSpPr txBox="1">
            <a:spLocks noChangeArrowheads="1"/>
          </p:cNvSpPr>
          <p:nvPr/>
        </p:nvSpPr>
        <p:spPr bwMode="auto">
          <a:xfrm>
            <a:off x="1024028" y="3139227"/>
            <a:ext cx="7609149"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2.5  Regional </a:t>
            </a:r>
            <a:r>
              <a:rPr lang="en-US" sz="1800" b="1" dirty="0">
                <a:solidFill>
                  <a:prstClr val="white"/>
                </a:solidFill>
                <a:latin typeface="Calibri"/>
              </a:rPr>
              <a:t>Housing Assessment </a:t>
            </a:r>
          </a:p>
        </p:txBody>
      </p:sp>
      <p:sp>
        <p:nvSpPr>
          <p:cNvPr id="60" name="Rectangle 59"/>
          <p:cNvSpPr/>
          <p:nvPr/>
        </p:nvSpPr>
        <p:spPr>
          <a:xfrm>
            <a:off x="1024028" y="3560569"/>
            <a:ext cx="1011819"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1" name="Text Box 3"/>
          <p:cNvSpPr txBox="1">
            <a:spLocks noChangeArrowheads="1"/>
          </p:cNvSpPr>
          <p:nvPr/>
        </p:nvSpPr>
        <p:spPr bwMode="auto">
          <a:xfrm>
            <a:off x="1034915" y="3564540"/>
            <a:ext cx="7598262"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2.6  Virtual </a:t>
            </a:r>
            <a:r>
              <a:rPr lang="en-US" sz="1800" b="1" dirty="0">
                <a:solidFill>
                  <a:prstClr val="white"/>
                </a:solidFill>
                <a:latin typeface="Calibri"/>
              </a:rPr>
              <a:t>Present</a:t>
            </a:r>
          </a:p>
        </p:txBody>
      </p:sp>
      <p:sp>
        <p:nvSpPr>
          <p:cNvPr id="62" name="Rectangle 61"/>
          <p:cNvSpPr/>
          <p:nvPr/>
        </p:nvSpPr>
        <p:spPr>
          <a:xfrm>
            <a:off x="1708197" y="3984944"/>
            <a:ext cx="334450"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3" name="Text Box 3"/>
          <p:cNvSpPr txBox="1">
            <a:spLocks noChangeArrowheads="1"/>
          </p:cNvSpPr>
          <p:nvPr/>
        </p:nvSpPr>
        <p:spPr bwMode="auto">
          <a:xfrm>
            <a:off x="1708197" y="3988915"/>
            <a:ext cx="6929193"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2.7  Existing </a:t>
            </a:r>
            <a:r>
              <a:rPr lang="en-US" sz="1800" b="1" dirty="0">
                <a:solidFill>
                  <a:prstClr val="white"/>
                </a:solidFill>
                <a:latin typeface="Calibri"/>
              </a:rPr>
              <a:t>Conditions Analysis and Modeling</a:t>
            </a:r>
          </a:p>
        </p:txBody>
      </p:sp>
      <p:sp>
        <p:nvSpPr>
          <p:cNvPr id="64" name="Rectangle 63"/>
          <p:cNvSpPr/>
          <p:nvPr/>
        </p:nvSpPr>
        <p:spPr>
          <a:xfrm>
            <a:off x="1817914" y="4407443"/>
            <a:ext cx="731882"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5" name="Text Box 3"/>
          <p:cNvSpPr txBox="1">
            <a:spLocks noChangeArrowheads="1"/>
          </p:cNvSpPr>
          <p:nvPr/>
        </p:nvSpPr>
        <p:spPr bwMode="auto">
          <a:xfrm>
            <a:off x="1817914" y="4411414"/>
            <a:ext cx="6815263"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2.8  Trend </a:t>
            </a:r>
            <a:r>
              <a:rPr lang="en-US" sz="1800" b="1" dirty="0">
                <a:solidFill>
                  <a:prstClr val="white"/>
                </a:solidFill>
                <a:latin typeface="Calibri"/>
              </a:rPr>
              <a:t>Future</a:t>
            </a:r>
          </a:p>
        </p:txBody>
      </p:sp>
      <p:sp>
        <p:nvSpPr>
          <p:cNvPr id="66" name="Rectangle 65"/>
          <p:cNvSpPr/>
          <p:nvPr/>
        </p:nvSpPr>
        <p:spPr>
          <a:xfrm>
            <a:off x="2340358" y="4829113"/>
            <a:ext cx="71673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7" name="Text Box 3"/>
          <p:cNvSpPr txBox="1">
            <a:spLocks noChangeArrowheads="1"/>
          </p:cNvSpPr>
          <p:nvPr/>
        </p:nvSpPr>
        <p:spPr bwMode="auto">
          <a:xfrm>
            <a:off x="2340359" y="4833084"/>
            <a:ext cx="6297032"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2.9  Model </a:t>
            </a:r>
            <a:r>
              <a:rPr lang="en-US" sz="1800" b="1" dirty="0">
                <a:solidFill>
                  <a:prstClr val="white"/>
                </a:solidFill>
                <a:latin typeface="Calibri"/>
              </a:rPr>
              <a:t>Trend </a:t>
            </a:r>
          </a:p>
        </p:txBody>
      </p:sp>
      <p:sp>
        <p:nvSpPr>
          <p:cNvPr id="68" name="Rectangle 67"/>
          <p:cNvSpPr/>
          <p:nvPr/>
        </p:nvSpPr>
        <p:spPr>
          <a:xfrm>
            <a:off x="2340358" y="5252619"/>
            <a:ext cx="716738"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9" name="Text Box 3"/>
          <p:cNvSpPr txBox="1">
            <a:spLocks noChangeArrowheads="1"/>
          </p:cNvSpPr>
          <p:nvPr/>
        </p:nvSpPr>
        <p:spPr bwMode="auto">
          <a:xfrm>
            <a:off x="2340359" y="5256590"/>
            <a:ext cx="7260841"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2.10  Develop Regional </a:t>
            </a:r>
            <a:r>
              <a:rPr lang="en-US" sz="1800" b="1" dirty="0">
                <a:solidFill>
                  <a:prstClr val="white"/>
                </a:solidFill>
                <a:latin typeface="Calibri"/>
              </a:rPr>
              <a:t>Indicators for Scorecard </a:t>
            </a:r>
          </a:p>
        </p:txBody>
      </p:sp>
      <p:sp>
        <p:nvSpPr>
          <p:cNvPr id="70" name="Rectangle 69"/>
          <p:cNvSpPr/>
          <p:nvPr/>
        </p:nvSpPr>
        <p:spPr>
          <a:xfrm>
            <a:off x="1027900" y="5661213"/>
            <a:ext cx="680296"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1" name="Text Box 3"/>
          <p:cNvSpPr txBox="1">
            <a:spLocks noChangeArrowheads="1"/>
          </p:cNvSpPr>
          <p:nvPr/>
        </p:nvSpPr>
        <p:spPr bwMode="auto">
          <a:xfrm>
            <a:off x="1034915" y="5665184"/>
            <a:ext cx="9600428"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2.11  Select </a:t>
            </a:r>
            <a:r>
              <a:rPr lang="en-US" sz="1800" b="1" dirty="0">
                <a:solidFill>
                  <a:prstClr val="white"/>
                </a:solidFill>
                <a:latin typeface="Calibri"/>
              </a:rPr>
              <a:t>Indicators for Scorecard, Review </a:t>
            </a:r>
            <a:r>
              <a:rPr lang="en-US" sz="1800" b="1" dirty="0" smtClean="0">
                <a:solidFill>
                  <a:prstClr val="white"/>
                </a:solidFill>
                <a:latin typeface="Calibri"/>
              </a:rPr>
              <a:t>w/ Exec. </a:t>
            </a:r>
            <a:r>
              <a:rPr lang="en-US" sz="1800" b="1" dirty="0">
                <a:solidFill>
                  <a:prstClr val="white"/>
                </a:solidFill>
                <a:latin typeface="Calibri"/>
              </a:rPr>
              <a:t>Committee </a:t>
            </a:r>
          </a:p>
        </p:txBody>
      </p:sp>
      <p:sp>
        <p:nvSpPr>
          <p:cNvPr id="72" name="Rectangle 71"/>
          <p:cNvSpPr/>
          <p:nvPr/>
        </p:nvSpPr>
        <p:spPr>
          <a:xfrm>
            <a:off x="914745" y="6068525"/>
            <a:ext cx="2851226"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3" name="Text Box 3"/>
          <p:cNvSpPr txBox="1">
            <a:spLocks noChangeArrowheads="1"/>
          </p:cNvSpPr>
          <p:nvPr/>
        </p:nvSpPr>
        <p:spPr bwMode="auto">
          <a:xfrm>
            <a:off x="914746" y="6072496"/>
            <a:ext cx="822925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2.12  Integrate </a:t>
            </a:r>
            <a:r>
              <a:rPr lang="en-US" sz="1800" b="1" dirty="0">
                <a:solidFill>
                  <a:prstClr val="white"/>
                </a:solidFill>
                <a:latin typeface="Calibri"/>
              </a:rPr>
              <a:t>Scorecard Indicators in </a:t>
            </a:r>
            <a:r>
              <a:rPr lang="en-US" sz="1800" b="1" dirty="0" smtClean="0">
                <a:solidFill>
                  <a:prstClr val="white"/>
                </a:solidFill>
                <a:latin typeface="Calibri"/>
              </a:rPr>
              <a:t>Model </a:t>
            </a:r>
            <a:endParaRPr lang="en-US" sz="1800" b="1" dirty="0">
              <a:solidFill>
                <a:prstClr val="white"/>
              </a:solidFill>
              <a:latin typeface="Calibri"/>
            </a:endParaRPr>
          </a:p>
        </p:txBody>
      </p:sp>
      <p:sp>
        <p:nvSpPr>
          <p:cNvPr id="74" name="Rectangle 73"/>
          <p:cNvSpPr/>
          <p:nvPr/>
        </p:nvSpPr>
        <p:spPr>
          <a:xfrm>
            <a:off x="4071697" y="6442470"/>
            <a:ext cx="4561480"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6" name="Text Box 3"/>
          <p:cNvSpPr txBox="1">
            <a:spLocks noChangeArrowheads="1"/>
          </p:cNvSpPr>
          <p:nvPr/>
        </p:nvSpPr>
        <p:spPr bwMode="auto">
          <a:xfrm>
            <a:off x="4071266" y="6446441"/>
            <a:ext cx="4147448"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2.13  Ongoing </a:t>
            </a:r>
            <a:r>
              <a:rPr lang="en-US" sz="1800" b="1" dirty="0">
                <a:solidFill>
                  <a:prstClr val="white"/>
                </a:solidFill>
                <a:latin typeface="Calibri"/>
              </a:rPr>
              <a:t>Monitoring </a:t>
            </a:r>
          </a:p>
        </p:txBody>
      </p:sp>
      <p:sp>
        <p:nvSpPr>
          <p:cNvPr id="75" name="Text Box 3"/>
          <p:cNvSpPr txBox="1">
            <a:spLocks noChangeArrowheads="1"/>
          </p:cNvSpPr>
          <p:nvPr/>
        </p:nvSpPr>
        <p:spPr bwMode="auto">
          <a:xfrm rot="16200000">
            <a:off x="7226095" y="2499867"/>
            <a:ext cx="319192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dirty="0">
                <a:solidFill>
                  <a:srgbClr val="FFFFFF"/>
                </a:solidFill>
                <a:latin typeface="Arial" charset="0"/>
              </a:rPr>
              <a:t> </a:t>
            </a:r>
            <a:r>
              <a:rPr lang="en-US" sz="1800" dirty="0" smtClean="0">
                <a:solidFill>
                  <a:srgbClr val="FFFFFF"/>
                </a:solidFill>
                <a:latin typeface="Calibri"/>
              </a:rPr>
              <a:t>February 2014</a:t>
            </a:r>
            <a:endParaRPr lang="en-US" sz="1800" dirty="0">
              <a:solidFill>
                <a:srgbClr val="FFFFFF"/>
              </a:solidFill>
              <a:latin typeface="Calibri"/>
            </a:endParaRPr>
          </a:p>
        </p:txBody>
      </p:sp>
    </p:spTree>
    <p:custDataLst>
      <p:tags r:id="rId1"/>
    </p:custDataLst>
    <p:extLst>
      <p:ext uri="{BB962C8B-B14F-4D97-AF65-F5344CB8AC3E}">
        <p14:creationId xmlns:p14="http://schemas.microsoft.com/office/powerpoint/2010/main" val="64237334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p:nvPr/>
        </p:nvCxnSpPr>
        <p:spPr>
          <a:xfrm flipH="1">
            <a:off x="706921" y="635530"/>
            <a:ext cx="25124" cy="485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637047" y="633251"/>
            <a:ext cx="0" cy="57021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057096"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0541"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20386" y="3255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00894" y="32368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086294" y="32462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71266" y="316954"/>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2647" y="308405"/>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7898" y="3171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Flowchart: Process 3"/>
          <p:cNvSpPr/>
          <p:nvPr/>
        </p:nvSpPr>
        <p:spPr>
          <a:xfrm>
            <a:off x="0" y="0"/>
            <a:ext cx="4071695"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2012</a:t>
            </a:r>
            <a:endParaRPr lang="en-US" sz="1800" dirty="0">
              <a:solidFill>
                <a:prstClr val="white"/>
              </a:solidFill>
            </a:endParaRPr>
          </a:p>
        </p:txBody>
      </p:sp>
      <p:sp>
        <p:nvSpPr>
          <p:cNvPr id="27" name="Flowchart: Process 26"/>
          <p:cNvSpPr/>
          <p:nvPr/>
        </p:nvSpPr>
        <p:spPr>
          <a:xfrm>
            <a:off x="13300" y="328209"/>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8" name="Flowchart: Process 27"/>
          <p:cNvSpPr/>
          <p:nvPr/>
        </p:nvSpPr>
        <p:spPr>
          <a:xfrm>
            <a:off x="1027898" y="327872"/>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29" name="Flowchart: Process 28"/>
          <p:cNvSpPr/>
          <p:nvPr/>
        </p:nvSpPr>
        <p:spPr>
          <a:xfrm>
            <a:off x="2042497" y="327879"/>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30" name="Flowchart: Process 29"/>
          <p:cNvSpPr/>
          <p:nvPr/>
        </p:nvSpPr>
        <p:spPr>
          <a:xfrm>
            <a:off x="3057096" y="328209"/>
            <a:ext cx="1014599" cy="305041"/>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48" name="Flowchart: Process 47"/>
          <p:cNvSpPr/>
          <p:nvPr/>
        </p:nvSpPr>
        <p:spPr>
          <a:xfrm>
            <a:off x="4071696" y="167"/>
            <a:ext cx="4058396" cy="316954"/>
          </a:xfrm>
          <a:prstGeom prst="flowChartProcess">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2013</a:t>
            </a:r>
            <a:endParaRPr lang="en-US" sz="1800" dirty="0">
              <a:solidFill>
                <a:prstClr val="white"/>
              </a:solidFill>
            </a:endParaRPr>
          </a:p>
        </p:txBody>
      </p:sp>
      <p:sp>
        <p:nvSpPr>
          <p:cNvPr id="49" name="Flowchart: Process 48"/>
          <p:cNvSpPr/>
          <p:nvPr/>
        </p:nvSpPr>
        <p:spPr>
          <a:xfrm>
            <a:off x="4071695" y="325191"/>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50" name="Flowchart: Process 49"/>
          <p:cNvSpPr/>
          <p:nvPr/>
        </p:nvSpPr>
        <p:spPr>
          <a:xfrm>
            <a:off x="5086294" y="325521"/>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51" name="Flowchart: Process 50"/>
          <p:cNvSpPr/>
          <p:nvPr/>
        </p:nvSpPr>
        <p:spPr>
          <a:xfrm>
            <a:off x="6100893" y="324626"/>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52" name="Flowchart: Process 51"/>
          <p:cNvSpPr/>
          <p:nvPr/>
        </p:nvSpPr>
        <p:spPr>
          <a:xfrm>
            <a:off x="7115492" y="323171"/>
            <a:ext cx="1014599" cy="306324"/>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53" name="Flowchart: Process 52"/>
          <p:cNvSpPr/>
          <p:nvPr/>
        </p:nvSpPr>
        <p:spPr>
          <a:xfrm>
            <a:off x="8130093" y="1083"/>
            <a:ext cx="1013908"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2014</a:t>
            </a:r>
            <a:endParaRPr lang="en-US" sz="1800" dirty="0">
              <a:solidFill>
                <a:prstClr val="white"/>
              </a:solidFill>
            </a:endParaRPr>
          </a:p>
        </p:txBody>
      </p:sp>
      <p:sp>
        <p:nvSpPr>
          <p:cNvPr id="54" name="Flowchart: Process 53"/>
          <p:cNvSpPr/>
          <p:nvPr/>
        </p:nvSpPr>
        <p:spPr>
          <a:xfrm>
            <a:off x="8130092" y="321305"/>
            <a:ext cx="1014599" cy="306324"/>
          </a:xfrm>
          <a:prstGeom prst="flowChartProcess">
            <a:avLst/>
          </a:prstGeom>
          <a:solidFill>
            <a:srgbClr val="BC4744"/>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graphicFrame>
        <p:nvGraphicFramePr>
          <p:cNvPr id="75" name="Diagram 74"/>
          <p:cNvGraphicFramePr/>
          <p:nvPr>
            <p:extLst>
              <p:ext uri="{D42A27DB-BD31-4B8C-83A1-F6EECF244321}">
                <p14:modId xmlns:p14="http://schemas.microsoft.com/office/powerpoint/2010/main" val="168654975"/>
              </p:ext>
            </p:extLst>
          </p:nvPr>
        </p:nvGraphicFramePr>
        <p:xfrm>
          <a:off x="0" y="907191"/>
          <a:ext cx="8622954"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6" name="Text Box 3"/>
          <p:cNvSpPr txBox="1">
            <a:spLocks noChangeArrowheads="1"/>
          </p:cNvSpPr>
          <p:nvPr/>
        </p:nvSpPr>
        <p:spPr bwMode="auto">
          <a:xfrm rot="16200000">
            <a:off x="7226095" y="2499867"/>
            <a:ext cx="319192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dirty="0">
                <a:solidFill>
                  <a:srgbClr val="FFFFFF"/>
                </a:solidFill>
                <a:latin typeface="Arial" charset="0"/>
              </a:rPr>
              <a:t> </a:t>
            </a:r>
            <a:r>
              <a:rPr lang="en-US" sz="1800" dirty="0" smtClean="0">
                <a:solidFill>
                  <a:srgbClr val="FFFFFF"/>
                </a:solidFill>
                <a:latin typeface="Calibri"/>
              </a:rPr>
              <a:t>February 2014</a:t>
            </a:r>
            <a:endParaRPr lang="en-US" sz="1800" dirty="0">
              <a:solidFill>
                <a:srgbClr val="FFFFFF"/>
              </a:solidFill>
              <a:latin typeface="Calibri"/>
            </a:endParaRPr>
          </a:p>
        </p:txBody>
      </p:sp>
      <p:graphicFrame>
        <p:nvGraphicFramePr>
          <p:cNvPr id="39" name="Diagram 38"/>
          <p:cNvGraphicFramePr/>
          <p:nvPr>
            <p:extLst>
              <p:ext uri="{D42A27DB-BD31-4B8C-83A1-F6EECF244321}">
                <p14:modId xmlns:p14="http://schemas.microsoft.com/office/powerpoint/2010/main" val="4083263992"/>
              </p:ext>
            </p:extLst>
          </p:nvPr>
        </p:nvGraphicFramePr>
        <p:xfrm>
          <a:off x="711021" y="903384"/>
          <a:ext cx="7926370" cy="7078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9" name="Rectangle 68"/>
          <p:cNvSpPr/>
          <p:nvPr/>
        </p:nvSpPr>
        <p:spPr>
          <a:xfrm>
            <a:off x="711019" y="2097573"/>
            <a:ext cx="1331628"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0" name="Text Box 3"/>
          <p:cNvSpPr txBox="1">
            <a:spLocks noChangeArrowheads="1"/>
          </p:cNvSpPr>
          <p:nvPr/>
        </p:nvSpPr>
        <p:spPr bwMode="auto">
          <a:xfrm>
            <a:off x="711019" y="2097573"/>
            <a:ext cx="7828398"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a:solidFill>
                  <a:prstClr val="white"/>
                </a:solidFill>
                <a:latin typeface="Calibri"/>
              </a:rPr>
              <a:t> </a:t>
            </a:r>
            <a:r>
              <a:rPr lang="en-US" sz="1800" b="1" dirty="0" smtClean="0">
                <a:solidFill>
                  <a:prstClr val="white"/>
                </a:solidFill>
                <a:latin typeface="Calibri"/>
              </a:rPr>
              <a:t>3.1  Create </a:t>
            </a:r>
            <a:r>
              <a:rPr lang="en-US" sz="1800" b="1" dirty="0">
                <a:solidFill>
                  <a:prstClr val="white"/>
                </a:solidFill>
                <a:latin typeface="Calibri"/>
              </a:rPr>
              <a:t>Outreach </a:t>
            </a:r>
            <a:r>
              <a:rPr lang="en-US" sz="1800" b="1" dirty="0" smtClean="0">
                <a:solidFill>
                  <a:prstClr val="white"/>
                </a:solidFill>
                <a:latin typeface="Calibri"/>
              </a:rPr>
              <a:t>&amp; Engagement </a:t>
            </a:r>
            <a:r>
              <a:rPr lang="en-US" sz="1800" b="1" dirty="0">
                <a:solidFill>
                  <a:prstClr val="white"/>
                </a:solidFill>
                <a:latin typeface="Calibri"/>
              </a:rPr>
              <a:t>Strategy</a:t>
            </a:r>
          </a:p>
        </p:txBody>
      </p:sp>
      <p:sp>
        <p:nvSpPr>
          <p:cNvPr id="71" name="Rectangle 70"/>
          <p:cNvSpPr/>
          <p:nvPr/>
        </p:nvSpPr>
        <p:spPr>
          <a:xfrm>
            <a:off x="2381357" y="2518014"/>
            <a:ext cx="2704937"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2" name="Text Box 3"/>
          <p:cNvSpPr txBox="1">
            <a:spLocks noChangeArrowheads="1"/>
          </p:cNvSpPr>
          <p:nvPr/>
        </p:nvSpPr>
        <p:spPr bwMode="auto">
          <a:xfrm>
            <a:off x="2381357" y="2522170"/>
            <a:ext cx="8297531"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3.2  Refine &amp; Implement Outreach </a:t>
            </a:r>
            <a:r>
              <a:rPr lang="en-US" sz="1800" b="1" dirty="0">
                <a:solidFill>
                  <a:prstClr val="white"/>
                </a:solidFill>
                <a:latin typeface="Calibri"/>
              </a:rPr>
              <a:t>Strategy </a:t>
            </a:r>
          </a:p>
        </p:txBody>
      </p:sp>
      <p:sp>
        <p:nvSpPr>
          <p:cNvPr id="73" name="Rectangle 72"/>
          <p:cNvSpPr/>
          <p:nvPr/>
        </p:nvSpPr>
        <p:spPr>
          <a:xfrm>
            <a:off x="732044" y="2933475"/>
            <a:ext cx="7901132"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4" name="Text Box 3"/>
          <p:cNvSpPr txBox="1">
            <a:spLocks noChangeArrowheads="1"/>
          </p:cNvSpPr>
          <p:nvPr/>
        </p:nvSpPr>
        <p:spPr bwMode="auto">
          <a:xfrm>
            <a:off x="732044" y="2948332"/>
            <a:ext cx="9456985"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3.3 </a:t>
            </a:r>
            <a:r>
              <a:rPr lang="en-US" sz="1800" b="1" dirty="0">
                <a:solidFill>
                  <a:prstClr val="white"/>
                </a:solidFill>
                <a:latin typeface="Calibri"/>
              </a:rPr>
              <a:t>Web Site </a:t>
            </a:r>
            <a:r>
              <a:rPr lang="en-US" sz="1800" b="1" dirty="0" smtClean="0">
                <a:solidFill>
                  <a:prstClr val="white"/>
                </a:solidFill>
                <a:latin typeface="Calibri"/>
              </a:rPr>
              <a:t>&amp; Template </a:t>
            </a:r>
            <a:r>
              <a:rPr lang="en-US" sz="1800" b="1" dirty="0">
                <a:solidFill>
                  <a:prstClr val="white"/>
                </a:solidFill>
                <a:latin typeface="Calibri"/>
              </a:rPr>
              <a:t>Materials (including Regional Scorecard) </a:t>
            </a:r>
          </a:p>
        </p:txBody>
      </p:sp>
      <p:sp>
        <p:nvSpPr>
          <p:cNvPr id="76" name="Rectangle 75"/>
          <p:cNvSpPr/>
          <p:nvPr/>
        </p:nvSpPr>
        <p:spPr>
          <a:xfrm>
            <a:off x="1708196" y="3352976"/>
            <a:ext cx="844013"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8" name="Text Box 3"/>
          <p:cNvSpPr txBox="1">
            <a:spLocks noChangeArrowheads="1"/>
          </p:cNvSpPr>
          <p:nvPr/>
        </p:nvSpPr>
        <p:spPr bwMode="auto">
          <a:xfrm>
            <a:off x="1708197" y="3356947"/>
            <a:ext cx="6924980"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3.4  Regional </a:t>
            </a:r>
            <a:r>
              <a:rPr lang="en-US" sz="1800" b="1" dirty="0">
                <a:solidFill>
                  <a:prstClr val="white"/>
                </a:solidFill>
                <a:latin typeface="Calibri"/>
              </a:rPr>
              <a:t>Values Polling</a:t>
            </a:r>
          </a:p>
        </p:txBody>
      </p:sp>
      <p:sp>
        <p:nvSpPr>
          <p:cNvPr id="79" name="Rectangle 78"/>
          <p:cNvSpPr/>
          <p:nvPr/>
        </p:nvSpPr>
        <p:spPr>
          <a:xfrm>
            <a:off x="1341115" y="3778289"/>
            <a:ext cx="6451468"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0" name="Text Box 3"/>
          <p:cNvSpPr txBox="1">
            <a:spLocks noChangeArrowheads="1"/>
          </p:cNvSpPr>
          <p:nvPr/>
        </p:nvSpPr>
        <p:spPr bwMode="auto">
          <a:xfrm>
            <a:off x="1376833" y="3782260"/>
            <a:ext cx="7256343"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3.5  Regional Scenario Workshops &amp; Summits</a:t>
            </a:r>
            <a:endParaRPr lang="en-US" sz="1800" b="1" dirty="0">
              <a:solidFill>
                <a:prstClr val="white"/>
              </a:solidFill>
              <a:latin typeface="Calibri"/>
            </a:endParaRPr>
          </a:p>
        </p:txBody>
      </p:sp>
      <p:sp>
        <p:nvSpPr>
          <p:cNvPr id="89" name="Rectangle 88"/>
          <p:cNvSpPr/>
          <p:nvPr/>
        </p:nvSpPr>
        <p:spPr>
          <a:xfrm>
            <a:off x="2698727" y="6286245"/>
            <a:ext cx="5934449"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0" name="Text Box 3"/>
          <p:cNvSpPr txBox="1">
            <a:spLocks noChangeArrowheads="1"/>
          </p:cNvSpPr>
          <p:nvPr/>
        </p:nvSpPr>
        <p:spPr bwMode="auto">
          <a:xfrm>
            <a:off x="2698727" y="6279515"/>
            <a:ext cx="6959911"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3.6  Develop a Speakers Bureau</a:t>
            </a:r>
            <a:endParaRPr lang="en-US" sz="1800" b="1" dirty="0">
              <a:solidFill>
                <a:prstClr val="white"/>
              </a:solidFill>
              <a:latin typeface="Calibri"/>
            </a:endParaRPr>
          </a:p>
        </p:txBody>
      </p:sp>
      <p:cxnSp>
        <p:nvCxnSpPr>
          <p:cNvPr id="97" name="Straight Connector 96"/>
          <p:cNvCxnSpPr/>
          <p:nvPr/>
        </p:nvCxnSpPr>
        <p:spPr>
          <a:xfrm>
            <a:off x="1514175" y="4151592"/>
            <a:ext cx="0" cy="2578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552210" y="4140891"/>
            <a:ext cx="0" cy="6729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578994" y="4151592"/>
            <a:ext cx="0" cy="10693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100894" y="4151592"/>
            <a:ext cx="0" cy="1493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618899" y="4140891"/>
            <a:ext cx="0" cy="19193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Text Box 3"/>
          <p:cNvSpPr txBox="1">
            <a:spLocks noChangeArrowheads="1"/>
          </p:cNvSpPr>
          <p:nvPr/>
        </p:nvSpPr>
        <p:spPr bwMode="auto">
          <a:xfrm>
            <a:off x="1708197" y="4206635"/>
            <a:ext cx="692919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a:solidFill>
                  <a:prstClr val="white"/>
                </a:solidFill>
                <a:latin typeface="Calibri"/>
              </a:rPr>
              <a:t> </a:t>
            </a:r>
            <a:r>
              <a:rPr lang="en-US" sz="1800" dirty="0">
                <a:solidFill>
                  <a:prstClr val="white"/>
                </a:solidFill>
                <a:latin typeface="Calibri"/>
              </a:rPr>
              <a:t>Regional Summit – Peer Regions</a:t>
            </a:r>
            <a:endParaRPr lang="en-US" sz="1800" b="1" dirty="0">
              <a:solidFill>
                <a:prstClr val="white"/>
              </a:solidFill>
              <a:latin typeface="Calibri"/>
            </a:endParaRPr>
          </a:p>
        </p:txBody>
      </p:sp>
      <p:sp>
        <p:nvSpPr>
          <p:cNvPr id="84" name="Text Box 3"/>
          <p:cNvSpPr txBox="1">
            <a:spLocks noChangeArrowheads="1"/>
          </p:cNvSpPr>
          <p:nvPr/>
        </p:nvSpPr>
        <p:spPr bwMode="auto">
          <a:xfrm>
            <a:off x="2720941" y="4629134"/>
            <a:ext cx="5912236"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a:solidFill>
                  <a:prstClr val="white"/>
                </a:solidFill>
                <a:latin typeface="Calibri"/>
              </a:rPr>
              <a:t> </a:t>
            </a:r>
            <a:r>
              <a:rPr lang="en-US" sz="1800" dirty="0">
                <a:solidFill>
                  <a:prstClr val="white"/>
                </a:solidFill>
                <a:latin typeface="Calibri"/>
              </a:rPr>
              <a:t>Regional Summit – Existing Conditions and Trend Future </a:t>
            </a:r>
            <a:endParaRPr lang="en-US" sz="1800" b="1" dirty="0">
              <a:solidFill>
                <a:prstClr val="white"/>
              </a:solidFill>
              <a:latin typeface="Calibri"/>
            </a:endParaRPr>
          </a:p>
        </p:txBody>
      </p:sp>
      <p:sp>
        <p:nvSpPr>
          <p:cNvPr id="86" name="Text Box 3"/>
          <p:cNvSpPr txBox="1">
            <a:spLocks noChangeArrowheads="1"/>
          </p:cNvSpPr>
          <p:nvPr/>
        </p:nvSpPr>
        <p:spPr bwMode="auto">
          <a:xfrm>
            <a:off x="4650812" y="5050804"/>
            <a:ext cx="4874188"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a:solidFill>
                  <a:prstClr val="white"/>
                </a:solidFill>
                <a:latin typeface="Calibri"/>
              </a:rPr>
              <a:t> </a:t>
            </a:r>
            <a:r>
              <a:rPr lang="en-US" sz="1800" dirty="0">
                <a:solidFill>
                  <a:prstClr val="white"/>
                </a:solidFill>
                <a:latin typeface="Calibri"/>
              </a:rPr>
              <a:t>Regional Summit - Where Do We Want To Go?</a:t>
            </a:r>
            <a:endParaRPr lang="en-US" sz="1800" b="1" dirty="0">
              <a:solidFill>
                <a:prstClr val="white"/>
              </a:solidFill>
              <a:latin typeface="Calibri"/>
            </a:endParaRPr>
          </a:p>
        </p:txBody>
      </p:sp>
      <p:sp>
        <p:nvSpPr>
          <p:cNvPr id="102" name="Text Box 3"/>
          <p:cNvSpPr txBox="1">
            <a:spLocks noChangeArrowheads="1"/>
          </p:cNvSpPr>
          <p:nvPr/>
        </p:nvSpPr>
        <p:spPr bwMode="auto">
          <a:xfrm>
            <a:off x="-555170" y="5466973"/>
            <a:ext cx="6574082"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a:solidFill>
                  <a:prstClr val="white"/>
                </a:solidFill>
                <a:latin typeface="Calibri"/>
              </a:rPr>
              <a:t> </a:t>
            </a:r>
            <a:r>
              <a:rPr lang="en-US" sz="1800" dirty="0">
                <a:solidFill>
                  <a:prstClr val="white"/>
                </a:solidFill>
                <a:latin typeface="Calibri"/>
              </a:rPr>
              <a:t>Regional Summit – Preferred Scenario - How Do We Get There? </a:t>
            </a:r>
            <a:endParaRPr lang="en-US" sz="1800" b="1" dirty="0">
              <a:solidFill>
                <a:prstClr val="white"/>
              </a:solidFill>
              <a:latin typeface="Calibri"/>
            </a:endParaRPr>
          </a:p>
        </p:txBody>
      </p:sp>
      <p:sp>
        <p:nvSpPr>
          <p:cNvPr id="104" name="Text Box 3"/>
          <p:cNvSpPr txBox="1">
            <a:spLocks noChangeArrowheads="1"/>
          </p:cNvSpPr>
          <p:nvPr/>
        </p:nvSpPr>
        <p:spPr bwMode="auto">
          <a:xfrm>
            <a:off x="13300" y="5880495"/>
            <a:ext cx="7439699" cy="369332"/>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800" b="1" dirty="0">
                <a:solidFill>
                  <a:prstClr val="white"/>
                </a:solidFill>
                <a:latin typeface="Calibri"/>
              </a:rPr>
              <a:t> </a:t>
            </a:r>
            <a:r>
              <a:rPr lang="en-US" sz="1800" dirty="0">
                <a:solidFill>
                  <a:prstClr val="white"/>
                </a:solidFill>
                <a:latin typeface="Calibri"/>
              </a:rPr>
              <a:t>Regional Summit – Regional Vision Adoption </a:t>
            </a:r>
            <a:endParaRPr lang="en-US" sz="1800" b="1" dirty="0">
              <a:solidFill>
                <a:prstClr val="white"/>
              </a:solidFill>
              <a:latin typeface="Calibri"/>
            </a:endParaRPr>
          </a:p>
        </p:txBody>
      </p:sp>
      <p:sp>
        <p:nvSpPr>
          <p:cNvPr id="95" name="Oval 94"/>
          <p:cNvSpPr/>
          <p:nvPr/>
        </p:nvSpPr>
        <p:spPr>
          <a:xfrm>
            <a:off x="1341115" y="4234570"/>
            <a:ext cx="339584" cy="313461"/>
          </a:xfrm>
          <a:prstGeom prst="ellipse">
            <a:avLst/>
          </a:prstGeom>
          <a:solidFill>
            <a:srgbClr val="0080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4" name="Oval 93"/>
          <p:cNvSpPr/>
          <p:nvPr/>
        </p:nvSpPr>
        <p:spPr>
          <a:xfrm>
            <a:off x="2381357" y="4649733"/>
            <a:ext cx="339584" cy="313461"/>
          </a:xfrm>
          <a:prstGeom prst="ellipse">
            <a:avLst/>
          </a:prstGeom>
          <a:solidFill>
            <a:srgbClr val="0080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2" name="Oval 91"/>
          <p:cNvSpPr/>
          <p:nvPr/>
        </p:nvSpPr>
        <p:spPr>
          <a:xfrm>
            <a:off x="4409202" y="5071403"/>
            <a:ext cx="339584" cy="313461"/>
          </a:xfrm>
          <a:prstGeom prst="ellipse">
            <a:avLst/>
          </a:prstGeom>
          <a:solidFill>
            <a:srgbClr val="0080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1" name="Oval 90"/>
          <p:cNvSpPr/>
          <p:nvPr/>
        </p:nvSpPr>
        <p:spPr>
          <a:xfrm>
            <a:off x="5931101" y="5494909"/>
            <a:ext cx="339584" cy="313461"/>
          </a:xfrm>
          <a:prstGeom prst="ellipse">
            <a:avLst/>
          </a:prstGeom>
          <a:solidFill>
            <a:srgbClr val="0080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Oval 1"/>
          <p:cNvSpPr/>
          <p:nvPr/>
        </p:nvSpPr>
        <p:spPr>
          <a:xfrm>
            <a:off x="7452999" y="5903503"/>
            <a:ext cx="339584" cy="313461"/>
          </a:xfrm>
          <a:prstGeom prst="ellipse">
            <a:avLst/>
          </a:prstGeom>
          <a:solidFill>
            <a:srgbClr val="0080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cxnSp>
        <p:nvCxnSpPr>
          <p:cNvPr id="63" name="Straight Connector 62"/>
          <p:cNvCxnSpPr/>
          <p:nvPr/>
        </p:nvCxnSpPr>
        <p:spPr>
          <a:xfrm flipV="1">
            <a:off x="719483" y="5808371"/>
            <a:ext cx="12562" cy="840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057981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p:cNvCxnSpPr/>
          <p:nvPr/>
        </p:nvCxnSpPr>
        <p:spPr>
          <a:xfrm>
            <a:off x="8637047" y="633251"/>
            <a:ext cx="0" cy="57021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057096"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130541" y="323170"/>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20386" y="3255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00894" y="32368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086294" y="324626"/>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71266" y="316954"/>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2647" y="308405"/>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7898" y="317121"/>
            <a:ext cx="0" cy="65410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Text Box 3"/>
          <p:cNvSpPr txBox="1">
            <a:spLocks noChangeArrowheads="1"/>
          </p:cNvSpPr>
          <p:nvPr/>
        </p:nvSpPr>
        <p:spPr bwMode="auto">
          <a:xfrm>
            <a:off x="1" y="6445551"/>
            <a:ext cx="9144000" cy="461665"/>
          </a:xfrm>
          <a:prstGeom prst="rect">
            <a:avLst/>
          </a:prstGeom>
          <a:solidFill>
            <a:schemeClr val="tx1"/>
          </a:solidFill>
          <a:ln w="9525">
            <a:noFill/>
            <a:miter lim="800000"/>
            <a:headEnd/>
            <a:tailEnd/>
          </a:ln>
        </p:spPr>
        <p:txBody>
          <a:bodyPr wrap="square">
            <a:spAutoFit/>
          </a:bodyPr>
          <a:lstStyle/>
          <a:p>
            <a:pPr eaLnBrk="0" fontAlgn="auto" hangingPunct="0">
              <a:spcBef>
                <a:spcPts val="0"/>
              </a:spcBef>
              <a:spcAft>
                <a:spcPts val="0"/>
              </a:spcAft>
            </a:pPr>
            <a:r>
              <a:rPr lang="en-US" sz="2000" dirty="0">
                <a:solidFill>
                  <a:srgbClr val="FFFFFF"/>
                </a:solidFill>
                <a:latin typeface="Arial" charset="0"/>
              </a:rPr>
              <a:t> </a:t>
            </a:r>
            <a:r>
              <a:rPr lang="en-US" dirty="0" smtClean="0">
                <a:solidFill>
                  <a:srgbClr val="FFFFFF"/>
                </a:solidFill>
                <a:latin typeface="Calibri"/>
              </a:rPr>
              <a:t>Task 4 items are part of the Public Engagement Phase</a:t>
            </a:r>
            <a:endParaRPr lang="en-US" dirty="0">
              <a:solidFill>
                <a:srgbClr val="FFFFFF"/>
              </a:solidFill>
              <a:latin typeface="Calibri"/>
            </a:endParaRPr>
          </a:p>
        </p:txBody>
      </p:sp>
      <p:sp>
        <p:nvSpPr>
          <p:cNvPr id="4" name="Flowchart: Process 3"/>
          <p:cNvSpPr/>
          <p:nvPr/>
        </p:nvSpPr>
        <p:spPr>
          <a:xfrm>
            <a:off x="0" y="0"/>
            <a:ext cx="4071695"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2012</a:t>
            </a:r>
            <a:endParaRPr lang="en-US" sz="1800" dirty="0">
              <a:solidFill>
                <a:prstClr val="white"/>
              </a:solidFill>
            </a:endParaRPr>
          </a:p>
        </p:txBody>
      </p:sp>
      <p:sp>
        <p:nvSpPr>
          <p:cNvPr id="27" name="Flowchart: Process 26"/>
          <p:cNvSpPr/>
          <p:nvPr/>
        </p:nvSpPr>
        <p:spPr>
          <a:xfrm>
            <a:off x="13300" y="328209"/>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28" name="Flowchart: Process 27"/>
          <p:cNvSpPr/>
          <p:nvPr/>
        </p:nvSpPr>
        <p:spPr>
          <a:xfrm>
            <a:off x="1027898" y="327872"/>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29" name="Flowchart: Process 28"/>
          <p:cNvSpPr/>
          <p:nvPr/>
        </p:nvSpPr>
        <p:spPr>
          <a:xfrm>
            <a:off x="2042497" y="327879"/>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30" name="Flowchart: Process 29"/>
          <p:cNvSpPr/>
          <p:nvPr/>
        </p:nvSpPr>
        <p:spPr>
          <a:xfrm>
            <a:off x="3057096" y="328209"/>
            <a:ext cx="1014599" cy="305041"/>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48" name="Flowchart: Process 47"/>
          <p:cNvSpPr/>
          <p:nvPr/>
        </p:nvSpPr>
        <p:spPr>
          <a:xfrm>
            <a:off x="4071696" y="167"/>
            <a:ext cx="4058396" cy="316954"/>
          </a:xfrm>
          <a:prstGeom prst="flowChartProcess">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2013</a:t>
            </a:r>
            <a:endParaRPr lang="en-US" sz="1800" dirty="0">
              <a:solidFill>
                <a:prstClr val="white"/>
              </a:solidFill>
            </a:endParaRPr>
          </a:p>
        </p:txBody>
      </p:sp>
      <p:sp>
        <p:nvSpPr>
          <p:cNvPr id="49" name="Flowchart: Process 48"/>
          <p:cNvSpPr/>
          <p:nvPr/>
        </p:nvSpPr>
        <p:spPr>
          <a:xfrm>
            <a:off x="4071695" y="325191"/>
            <a:ext cx="1014599" cy="306324"/>
          </a:xfrm>
          <a:prstGeom prst="flowChartProcess">
            <a:avLst/>
          </a:prstGeom>
          <a:solidFill>
            <a:srgbClr val="333399"/>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50" name="Flowchart: Process 49"/>
          <p:cNvSpPr/>
          <p:nvPr/>
        </p:nvSpPr>
        <p:spPr>
          <a:xfrm>
            <a:off x="5086294" y="325521"/>
            <a:ext cx="1014599" cy="307658"/>
          </a:xfrm>
          <a:prstGeom prst="flowChartProcess">
            <a:avLst/>
          </a:prstGeom>
          <a:solidFill>
            <a:srgbClr val="3366CC"/>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2</a:t>
            </a:r>
            <a:endParaRPr lang="en-US" sz="1800" dirty="0">
              <a:solidFill>
                <a:prstClr val="white"/>
              </a:solidFill>
            </a:endParaRPr>
          </a:p>
        </p:txBody>
      </p:sp>
      <p:sp>
        <p:nvSpPr>
          <p:cNvPr id="51" name="Flowchart: Process 50"/>
          <p:cNvSpPr/>
          <p:nvPr/>
        </p:nvSpPr>
        <p:spPr>
          <a:xfrm>
            <a:off x="6100893" y="324626"/>
            <a:ext cx="1014599" cy="305372"/>
          </a:xfrm>
          <a:prstGeom prst="flowChartProcess">
            <a:avLst/>
          </a:prstGeom>
          <a:solidFill>
            <a:srgbClr val="339966"/>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3</a:t>
            </a:r>
            <a:endParaRPr lang="en-US" sz="1800" dirty="0">
              <a:solidFill>
                <a:prstClr val="white"/>
              </a:solidFill>
            </a:endParaRPr>
          </a:p>
        </p:txBody>
      </p:sp>
      <p:sp>
        <p:nvSpPr>
          <p:cNvPr id="52" name="Flowchart: Process 51"/>
          <p:cNvSpPr/>
          <p:nvPr/>
        </p:nvSpPr>
        <p:spPr>
          <a:xfrm>
            <a:off x="7115492" y="323171"/>
            <a:ext cx="1014599" cy="306324"/>
          </a:xfrm>
          <a:prstGeom prst="flowChartProcess">
            <a:avLst/>
          </a:prstGeom>
          <a:solidFill>
            <a:srgbClr val="008080"/>
          </a:solidFill>
          <a:ln>
            <a:noFill/>
          </a:ln>
          <a:effectLst>
            <a:outerShdw blurRad="44450" dist="27940" dir="5400000" algn="ctr">
              <a:srgbClr val="000000">
                <a:alpha val="32000"/>
              </a:srgbClr>
            </a:outerShdw>
            <a:reflection blurRad="6350" stA="50000" endA="300" endPos="555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Q 4</a:t>
            </a:r>
            <a:endParaRPr lang="en-US" sz="1800" dirty="0">
              <a:solidFill>
                <a:prstClr val="white"/>
              </a:solidFill>
            </a:endParaRPr>
          </a:p>
        </p:txBody>
      </p:sp>
      <p:sp>
        <p:nvSpPr>
          <p:cNvPr id="53" name="Flowchart: Process 52"/>
          <p:cNvSpPr/>
          <p:nvPr/>
        </p:nvSpPr>
        <p:spPr>
          <a:xfrm>
            <a:off x="8130093" y="1083"/>
            <a:ext cx="1013908" cy="316954"/>
          </a:xfrm>
          <a:prstGeom prst="flowChartProcess">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2014</a:t>
            </a:r>
            <a:endParaRPr lang="en-US" sz="1800" dirty="0">
              <a:solidFill>
                <a:prstClr val="white"/>
              </a:solidFill>
            </a:endParaRPr>
          </a:p>
        </p:txBody>
      </p:sp>
      <p:sp>
        <p:nvSpPr>
          <p:cNvPr id="54" name="Flowchart: Process 53"/>
          <p:cNvSpPr/>
          <p:nvPr/>
        </p:nvSpPr>
        <p:spPr>
          <a:xfrm>
            <a:off x="8130092" y="321305"/>
            <a:ext cx="1014599" cy="306324"/>
          </a:xfrm>
          <a:prstGeom prst="flowChartProcess">
            <a:avLst/>
          </a:prstGeom>
          <a:solidFill>
            <a:srgbClr val="BC4744"/>
          </a:solidFill>
          <a:ln>
            <a:noFill/>
          </a:ln>
          <a:effectLst>
            <a:outerShdw blurRad="44450" dist="27940" dir="5400000" algn="ctr">
              <a:srgbClr val="000000">
                <a:alpha val="32000"/>
              </a:srgbClr>
            </a:outerShdw>
            <a:reflection blurRad="6350" stA="50000" endA="300" endPos="55500" dist="101600" dir="5400000" sy="-100000" algn="bl" rotWithShape="0"/>
            <a:softEdge rad="12700"/>
          </a:effectLst>
          <a:scene3d>
            <a:camera prst="orthographicFront">
              <a:rot lat="0" lon="0" rev="0"/>
            </a:camera>
            <a:lightRig rig="balanced" dir="t">
              <a:rot lat="0" lon="0" rev="8700000"/>
            </a:lightRig>
          </a:scene3d>
          <a:sp3d>
            <a:bevelT w="190500" h="38100"/>
          </a:sp3d>
        </p:spPr>
        <p:style>
          <a:lnRef idx="1">
            <a:schemeClr val="accent2"/>
          </a:lnRef>
          <a:fillRef idx="1002">
            <a:schemeClr val="dk2"/>
          </a:fillRef>
          <a:effectRef idx="1">
            <a:schemeClr val="accent2"/>
          </a:effectRef>
          <a:fontRef idx="minor">
            <a:schemeClr val="dk1"/>
          </a:fontRef>
        </p:style>
        <p:txBody>
          <a:bodyPr rtlCol="0" anchor="ctr"/>
          <a:lstStyle/>
          <a:p>
            <a:pPr algn="ctr" fontAlgn="auto">
              <a:spcBef>
                <a:spcPts val="0"/>
              </a:spcBef>
              <a:spcAft>
                <a:spcPts val="0"/>
              </a:spcAft>
            </a:pPr>
            <a:r>
              <a:rPr lang="en-US" sz="1800" dirty="0" smtClean="0">
                <a:solidFill>
                  <a:prstClr val="white"/>
                </a:solidFill>
              </a:rPr>
              <a:t>Q 1</a:t>
            </a:r>
            <a:endParaRPr lang="en-US" sz="1800" dirty="0">
              <a:solidFill>
                <a:prstClr val="white"/>
              </a:solidFill>
            </a:endParaRPr>
          </a:p>
        </p:txBody>
      </p:sp>
      <p:sp>
        <p:nvSpPr>
          <p:cNvPr id="41" name="Rectangle 40"/>
          <p:cNvSpPr/>
          <p:nvPr/>
        </p:nvSpPr>
        <p:spPr>
          <a:xfrm>
            <a:off x="914745" y="2300294"/>
            <a:ext cx="1904656"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2" name="Text Box 3"/>
          <p:cNvSpPr txBox="1">
            <a:spLocks noChangeArrowheads="1"/>
          </p:cNvSpPr>
          <p:nvPr/>
        </p:nvSpPr>
        <p:spPr bwMode="auto">
          <a:xfrm>
            <a:off x="914744" y="2304450"/>
            <a:ext cx="7215347"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4.1  Develop </a:t>
            </a:r>
            <a:r>
              <a:rPr lang="en-US" sz="1800" b="1" dirty="0">
                <a:solidFill>
                  <a:prstClr val="white"/>
                </a:solidFill>
                <a:latin typeface="Calibri"/>
              </a:rPr>
              <a:t>Capacity-Building Strategy </a:t>
            </a:r>
          </a:p>
        </p:txBody>
      </p:sp>
      <p:sp>
        <p:nvSpPr>
          <p:cNvPr id="43" name="Rectangle 42"/>
          <p:cNvSpPr/>
          <p:nvPr/>
        </p:nvSpPr>
        <p:spPr>
          <a:xfrm>
            <a:off x="2362200" y="2920780"/>
            <a:ext cx="1947738"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4" name="Text Box 3"/>
          <p:cNvSpPr txBox="1">
            <a:spLocks noChangeArrowheads="1"/>
          </p:cNvSpPr>
          <p:nvPr/>
        </p:nvSpPr>
        <p:spPr bwMode="auto">
          <a:xfrm>
            <a:off x="2362200" y="2924936"/>
            <a:ext cx="6781800"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4.2  Asset </a:t>
            </a:r>
            <a:r>
              <a:rPr lang="en-US" sz="1800" b="1" dirty="0">
                <a:solidFill>
                  <a:prstClr val="white"/>
                </a:solidFill>
                <a:latin typeface="Calibri"/>
              </a:rPr>
              <a:t>Mapping </a:t>
            </a:r>
          </a:p>
        </p:txBody>
      </p:sp>
      <p:sp>
        <p:nvSpPr>
          <p:cNvPr id="45" name="Rectangle 44"/>
          <p:cNvSpPr/>
          <p:nvPr/>
        </p:nvSpPr>
        <p:spPr>
          <a:xfrm>
            <a:off x="1535197" y="3527862"/>
            <a:ext cx="1014599"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0" name="Text Box 3"/>
          <p:cNvSpPr txBox="1">
            <a:spLocks noChangeArrowheads="1"/>
          </p:cNvSpPr>
          <p:nvPr/>
        </p:nvSpPr>
        <p:spPr bwMode="auto">
          <a:xfrm>
            <a:off x="1535198" y="3532018"/>
            <a:ext cx="658159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4.3  Develop </a:t>
            </a:r>
            <a:r>
              <a:rPr lang="en-US" sz="1800" b="1" dirty="0">
                <a:solidFill>
                  <a:prstClr val="white"/>
                </a:solidFill>
                <a:latin typeface="Calibri"/>
              </a:rPr>
              <a:t>Regional Leadership Program </a:t>
            </a:r>
          </a:p>
        </p:txBody>
      </p:sp>
      <p:sp>
        <p:nvSpPr>
          <p:cNvPr id="61" name="Rectangle 60"/>
          <p:cNvSpPr/>
          <p:nvPr/>
        </p:nvSpPr>
        <p:spPr>
          <a:xfrm>
            <a:off x="2042647" y="4150865"/>
            <a:ext cx="6577229" cy="362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2" name="Text Box 3"/>
          <p:cNvSpPr txBox="1">
            <a:spLocks noChangeArrowheads="1"/>
          </p:cNvSpPr>
          <p:nvPr/>
        </p:nvSpPr>
        <p:spPr bwMode="auto">
          <a:xfrm>
            <a:off x="2042647" y="4155021"/>
            <a:ext cx="6074143"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b="1" dirty="0" smtClean="0">
                <a:solidFill>
                  <a:prstClr val="white"/>
                </a:solidFill>
                <a:latin typeface="Calibri"/>
              </a:rPr>
              <a:t>4.4  Best </a:t>
            </a:r>
            <a:r>
              <a:rPr lang="en-US" sz="1800" b="1" dirty="0">
                <a:solidFill>
                  <a:prstClr val="white"/>
                </a:solidFill>
                <a:latin typeface="Calibri"/>
              </a:rPr>
              <a:t>Practices </a:t>
            </a:r>
          </a:p>
        </p:txBody>
      </p:sp>
      <p:cxnSp>
        <p:nvCxnSpPr>
          <p:cNvPr id="39" name="Straight Connector 38"/>
          <p:cNvCxnSpPr/>
          <p:nvPr/>
        </p:nvCxnSpPr>
        <p:spPr>
          <a:xfrm>
            <a:off x="914744" y="635530"/>
            <a:ext cx="0" cy="38888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0" name="Diagram 39"/>
          <p:cNvGraphicFramePr/>
          <p:nvPr>
            <p:extLst>
              <p:ext uri="{D42A27DB-BD31-4B8C-83A1-F6EECF244321}">
                <p14:modId xmlns:p14="http://schemas.microsoft.com/office/powerpoint/2010/main" val="801002541"/>
              </p:ext>
            </p:extLst>
          </p:nvPr>
        </p:nvGraphicFramePr>
        <p:xfrm>
          <a:off x="914744" y="901288"/>
          <a:ext cx="7722647"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 name="Text Box 3"/>
          <p:cNvSpPr txBox="1">
            <a:spLocks noChangeArrowheads="1"/>
          </p:cNvSpPr>
          <p:nvPr/>
        </p:nvSpPr>
        <p:spPr bwMode="auto">
          <a:xfrm rot="16200000">
            <a:off x="7226095" y="2499867"/>
            <a:ext cx="3191924" cy="369332"/>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800" dirty="0">
                <a:solidFill>
                  <a:srgbClr val="FFFFFF"/>
                </a:solidFill>
                <a:latin typeface="Arial" charset="0"/>
              </a:rPr>
              <a:t> </a:t>
            </a:r>
            <a:r>
              <a:rPr lang="en-US" sz="1800" dirty="0" smtClean="0">
                <a:solidFill>
                  <a:srgbClr val="FFFFFF"/>
                </a:solidFill>
                <a:latin typeface="Calibri"/>
              </a:rPr>
              <a:t>February 2014</a:t>
            </a:r>
            <a:endParaRPr lang="en-US" sz="1800" dirty="0">
              <a:solidFill>
                <a:srgbClr val="FFFFFF"/>
              </a:solidFill>
              <a:latin typeface="Calibri"/>
            </a:endParaRPr>
          </a:p>
        </p:txBody>
      </p:sp>
    </p:spTree>
    <p:custDataLst>
      <p:tags r:id="rId1"/>
    </p:custDataLst>
    <p:extLst>
      <p:ext uri="{BB962C8B-B14F-4D97-AF65-F5344CB8AC3E}">
        <p14:creationId xmlns:p14="http://schemas.microsoft.com/office/powerpoint/2010/main" val="1606079116"/>
      </p:ext>
    </p:extLst>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Niagara interview">
  <a:themeElements>
    <a:clrScheme name="Niagara inter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agara int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agara inter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agara inter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agara inter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agara inter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agara int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agara int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agara int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ck Back">
  <a:themeElements>
    <a:clrScheme name="Black Back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Black Back">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Black Back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Black Back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Black Bac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iagara interview">
  <a:themeElements>
    <a:clrScheme name="Niagara inter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agara int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agara inter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agara inter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agara inter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agara inter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agara int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agara int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agara int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C:\Niagara Interview\Niagara interview.ppt</Template>
  <TotalTime>13076</TotalTime>
  <Words>2188</Words>
  <Application>Microsoft Office PowerPoint</Application>
  <PresentationFormat>On-screen Show (4:3)</PresentationFormat>
  <Paragraphs>411</Paragraphs>
  <Slides>28</Slides>
  <Notes>20</Notes>
  <HiddenSlides>0</HiddenSlides>
  <MMClips>0</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Niagara interview</vt:lpstr>
      <vt:lpstr>Black Back</vt:lpstr>
      <vt:lpstr>3_Office Theme</vt:lpstr>
      <vt:lpstr>1_Niagara interview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Dover, Kohl &amp; Partners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Dover</dc:creator>
  <cp:lastModifiedBy>Victor Dover</cp:lastModifiedBy>
  <cp:revision>615</cp:revision>
  <cp:lastPrinted>2011-08-24T11:51:17Z</cp:lastPrinted>
  <dcterms:created xsi:type="dcterms:W3CDTF">2000-12-14T00:08:46Z</dcterms:created>
  <dcterms:modified xsi:type="dcterms:W3CDTF">2012-02-16T15:00:43Z</dcterms:modified>
</cp:coreProperties>
</file>