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3.xml" ContentType="application/vnd.openxmlformats-officedocument.presentationml.tags+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4.xml" ContentType="application/vnd.openxmlformats-officedocument.presentationml.tags+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5.xml" ContentType="application/vnd.openxmlformats-officedocument.presentationml.tags+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ags/tag6.xml" ContentType="application/vnd.openxmlformats-officedocument.presentationml.tags+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tags/tag7.xml" ContentType="application/vnd.openxmlformats-officedocument.presentationml.tags+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tags/tag8.xml" ContentType="application/vnd.openxmlformats-officedocument.presentationml.tags+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8"/>
  </p:notesMasterIdLst>
  <p:handoutMasterIdLst>
    <p:handoutMasterId r:id="rId19"/>
  </p:handoutMasterIdLst>
  <p:sldIdLst>
    <p:sldId id="274" r:id="rId2"/>
    <p:sldId id="259" r:id="rId3"/>
    <p:sldId id="276" r:id="rId4"/>
    <p:sldId id="260" r:id="rId5"/>
    <p:sldId id="261" r:id="rId6"/>
    <p:sldId id="262" r:id="rId7"/>
    <p:sldId id="263" r:id="rId8"/>
    <p:sldId id="264" r:id="rId9"/>
    <p:sldId id="266" r:id="rId10"/>
    <p:sldId id="267" r:id="rId11"/>
    <p:sldId id="268" r:id="rId12"/>
    <p:sldId id="269" r:id="rId13"/>
    <p:sldId id="270" r:id="rId14"/>
    <p:sldId id="271" r:id="rId15"/>
    <p:sldId id="272" r:id="rId16"/>
    <p:sldId id="273" r:id="rId17"/>
  </p:sldIdLst>
  <p:sldSz cx="9144000" cy="6858000" type="screen4x3"/>
  <p:notesSz cx="6858000" cy="9247188"/>
  <p:defaultTextStyle>
    <a:defPPr>
      <a:defRPr lang="en-US"/>
    </a:defPPr>
    <a:lvl1pPr algn="l" defTabSz="457200" rtl="0" eaLnBrk="0" fontAlgn="base" hangingPunct="0">
      <a:spcBef>
        <a:spcPct val="0"/>
      </a:spcBef>
      <a:spcAft>
        <a:spcPct val="0"/>
      </a:spcAft>
      <a:defRPr kern="1200">
        <a:solidFill>
          <a:schemeClr val="tx1"/>
        </a:solidFill>
        <a:latin typeface="Arial" charset="0"/>
        <a:ea typeface="+mn-ea"/>
        <a:cs typeface="+mn-cs"/>
      </a:defRPr>
    </a:lvl1pPr>
    <a:lvl2pPr marL="457200" algn="l" defTabSz="457200" rtl="0" eaLnBrk="0" fontAlgn="base" hangingPunct="0">
      <a:spcBef>
        <a:spcPct val="0"/>
      </a:spcBef>
      <a:spcAft>
        <a:spcPct val="0"/>
      </a:spcAft>
      <a:defRPr kern="1200">
        <a:solidFill>
          <a:schemeClr val="tx1"/>
        </a:solidFill>
        <a:latin typeface="Arial" charset="0"/>
        <a:ea typeface="+mn-ea"/>
        <a:cs typeface="+mn-cs"/>
      </a:defRPr>
    </a:lvl2pPr>
    <a:lvl3pPr marL="914400" algn="l" defTabSz="457200" rtl="0" eaLnBrk="0" fontAlgn="base" hangingPunct="0">
      <a:spcBef>
        <a:spcPct val="0"/>
      </a:spcBef>
      <a:spcAft>
        <a:spcPct val="0"/>
      </a:spcAft>
      <a:defRPr kern="1200">
        <a:solidFill>
          <a:schemeClr val="tx1"/>
        </a:solidFill>
        <a:latin typeface="Arial"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7" autoAdjust="0"/>
    <p:restoredTop sz="94624" autoAdjust="0"/>
  </p:normalViewPr>
  <p:slideViewPr>
    <p:cSldViewPr snapToGrid="0" snapToObjects="1">
      <p:cViewPr>
        <p:scale>
          <a:sx n="100" d="100"/>
          <a:sy n="100" d="100"/>
        </p:scale>
        <p:origin x="-4704" y="-20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2AFA38-FD02-41E5-B4EB-E10E3C59B305}" type="doc">
      <dgm:prSet loTypeId="urn:microsoft.com/office/officeart/2005/8/layout/hChevron3" loCatId="process" qsTypeId="urn:microsoft.com/office/officeart/2005/8/quickstyle/simple5" qsCatId="simple" csTypeId="urn:microsoft.com/office/officeart/2005/8/colors/accent4_3" csCatId="accent4" phldr="1"/>
      <dgm:spPr/>
    </dgm:pt>
    <dgm:pt modelId="{629695BE-1D9D-4395-A7C7-9B07A3DB7E89}">
      <dgm:prSet phldrT="[Text]" custT="1"/>
      <dgm:spPr/>
      <dgm:t>
        <a:bodyPr/>
        <a:lstStyle/>
        <a:p>
          <a:r>
            <a:rPr lang="en-US" sz="2200" b="1" dirty="0" smtClean="0"/>
            <a:t>Task 5</a:t>
          </a:r>
          <a:r>
            <a:rPr lang="en-US" sz="2200" dirty="0" smtClean="0"/>
            <a:t>: Developing </a:t>
          </a:r>
          <a:r>
            <a:rPr lang="en-US" sz="2200" b="0" dirty="0" smtClean="0">
              <a:solidFill>
                <a:srgbClr val="FFFFFF"/>
              </a:solidFill>
            </a:rPr>
            <a:t>Regional Vision</a:t>
          </a:r>
          <a:endParaRPr lang="en-US" sz="2200" b="0" dirty="0"/>
        </a:p>
      </dgm:t>
    </dgm:pt>
    <dgm:pt modelId="{423635EE-17BF-4F94-B28B-27EA0A3161AE}" type="sibTrans" cxnId="{B51AFD86-4F78-4BF8-836C-8F6760201EBF}">
      <dgm:prSet/>
      <dgm:spPr/>
      <dgm:t>
        <a:bodyPr/>
        <a:lstStyle/>
        <a:p>
          <a:endParaRPr lang="en-US"/>
        </a:p>
      </dgm:t>
    </dgm:pt>
    <dgm:pt modelId="{3402DFDC-5D76-4118-BC54-ED814A6F82ED}" type="parTrans" cxnId="{B51AFD86-4F78-4BF8-836C-8F6760201EBF}">
      <dgm:prSet/>
      <dgm:spPr/>
      <dgm:t>
        <a:bodyPr/>
        <a:lstStyle/>
        <a:p>
          <a:endParaRPr lang="en-US"/>
        </a:p>
      </dgm:t>
    </dgm:pt>
    <dgm:pt modelId="{BD56ECB9-95EE-426C-B376-22BD288FFC66}" type="pres">
      <dgm:prSet presAssocID="{DB2AFA38-FD02-41E5-B4EB-E10E3C59B305}" presName="Name0" presStyleCnt="0">
        <dgm:presLayoutVars>
          <dgm:dir/>
          <dgm:resizeHandles val="exact"/>
        </dgm:presLayoutVars>
      </dgm:prSet>
      <dgm:spPr/>
    </dgm:pt>
    <dgm:pt modelId="{3365CE83-702E-4B49-8784-60C36D55B041}" type="pres">
      <dgm:prSet presAssocID="{629695BE-1D9D-4395-A7C7-9B07A3DB7E89}" presName="parTxOnly" presStyleLbl="node1" presStyleIdx="0" presStyleCnt="1" custLinFactNeighborX="49" custLinFactNeighborY="1556">
        <dgm:presLayoutVars>
          <dgm:bulletEnabled val="1"/>
        </dgm:presLayoutVars>
      </dgm:prSet>
      <dgm:spPr/>
      <dgm:t>
        <a:bodyPr/>
        <a:lstStyle/>
        <a:p>
          <a:endParaRPr lang="en-US"/>
        </a:p>
      </dgm:t>
    </dgm:pt>
  </dgm:ptLst>
  <dgm:cxnLst>
    <dgm:cxn modelId="{B51AFD86-4F78-4BF8-836C-8F6760201EBF}" srcId="{DB2AFA38-FD02-41E5-B4EB-E10E3C59B305}" destId="{629695BE-1D9D-4395-A7C7-9B07A3DB7E89}" srcOrd="0" destOrd="0" parTransId="{3402DFDC-5D76-4118-BC54-ED814A6F82ED}" sibTransId="{423635EE-17BF-4F94-B28B-27EA0A3161AE}"/>
    <dgm:cxn modelId="{E65816B7-98DF-4F2E-A845-18DE3D00DCD7}" type="presOf" srcId="{629695BE-1D9D-4395-A7C7-9B07A3DB7E89}" destId="{3365CE83-702E-4B49-8784-60C36D55B041}" srcOrd="0" destOrd="0" presId="urn:microsoft.com/office/officeart/2005/8/layout/hChevron3"/>
    <dgm:cxn modelId="{DE4E0AC5-E6B0-412F-BB19-2B8B13AD4E87}" type="presOf" srcId="{DB2AFA38-FD02-41E5-B4EB-E10E3C59B305}" destId="{BD56ECB9-95EE-426C-B376-22BD288FFC66}" srcOrd="0" destOrd="0" presId="urn:microsoft.com/office/officeart/2005/8/layout/hChevron3"/>
    <dgm:cxn modelId="{2A07C30F-9E52-4A46-967D-C53ADB9455F7}" type="presParOf" srcId="{BD56ECB9-95EE-426C-B376-22BD288FFC66}" destId="{3365CE83-702E-4B49-8784-60C36D55B041}" srcOrd="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B2AFA38-FD02-41E5-B4EB-E10E3C59B305}" type="doc">
      <dgm:prSet loTypeId="urn:microsoft.com/office/officeart/2005/8/layout/hChevron3" loCatId="process" qsTypeId="urn:microsoft.com/office/officeart/2005/8/quickstyle/simple5" qsCatId="simple" csTypeId="urn:microsoft.com/office/officeart/2005/8/colors/accent4_3" csCatId="accent4" phldr="1"/>
      <dgm:spPr/>
    </dgm:pt>
    <dgm:pt modelId="{629695BE-1D9D-4395-A7C7-9B07A3DB7E89}">
      <dgm:prSet phldrT="[Text]" custT="1"/>
      <dgm:spPr/>
      <dgm:t>
        <a:bodyPr/>
        <a:lstStyle/>
        <a:p>
          <a:r>
            <a:rPr lang="en-US" sz="2200" b="1" dirty="0" smtClean="0"/>
            <a:t>Task 3</a:t>
          </a:r>
          <a:r>
            <a:rPr lang="en-US" sz="2200" dirty="0" smtClean="0"/>
            <a:t>: </a:t>
          </a:r>
          <a:r>
            <a:rPr lang="en-US" sz="2200" b="0" dirty="0" smtClean="0"/>
            <a:t>Conducting Public Engagement </a:t>
          </a:r>
          <a:endParaRPr lang="en-US" sz="2200" b="0" dirty="0"/>
        </a:p>
      </dgm:t>
    </dgm:pt>
    <dgm:pt modelId="{423635EE-17BF-4F94-B28B-27EA0A3161AE}" type="sibTrans" cxnId="{B51AFD86-4F78-4BF8-836C-8F6760201EBF}">
      <dgm:prSet/>
      <dgm:spPr/>
      <dgm:t>
        <a:bodyPr/>
        <a:lstStyle/>
        <a:p>
          <a:endParaRPr lang="en-US"/>
        </a:p>
      </dgm:t>
    </dgm:pt>
    <dgm:pt modelId="{3402DFDC-5D76-4118-BC54-ED814A6F82ED}" type="parTrans" cxnId="{B51AFD86-4F78-4BF8-836C-8F6760201EBF}">
      <dgm:prSet/>
      <dgm:spPr/>
      <dgm:t>
        <a:bodyPr/>
        <a:lstStyle/>
        <a:p>
          <a:endParaRPr lang="en-US"/>
        </a:p>
      </dgm:t>
    </dgm:pt>
    <dgm:pt modelId="{BD56ECB9-95EE-426C-B376-22BD288FFC66}" type="pres">
      <dgm:prSet presAssocID="{DB2AFA38-FD02-41E5-B4EB-E10E3C59B305}" presName="Name0" presStyleCnt="0">
        <dgm:presLayoutVars>
          <dgm:dir/>
          <dgm:resizeHandles val="exact"/>
        </dgm:presLayoutVars>
      </dgm:prSet>
      <dgm:spPr/>
    </dgm:pt>
    <dgm:pt modelId="{3365CE83-702E-4B49-8784-60C36D55B041}" type="pres">
      <dgm:prSet presAssocID="{629695BE-1D9D-4395-A7C7-9B07A3DB7E89}" presName="parTxOnly" presStyleLbl="node1" presStyleIdx="0" presStyleCnt="1" custLinFactNeighborX="49" custLinFactNeighborY="6225">
        <dgm:presLayoutVars>
          <dgm:bulletEnabled val="1"/>
        </dgm:presLayoutVars>
      </dgm:prSet>
      <dgm:spPr/>
      <dgm:t>
        <a:bodyPr/>
        <a:lstStyle/>
        <a:p>
          <a:endParaRPr lang="en-US"/>
        </a:p>
      </dgm:t>
    </dgm:pt>
  </dgm:ptLst>
  <dgm:cxnLst>
    <dgm:cxn modelId="{B51AFD86-4F78-4BF8-836C-8F6760201EBF}" srcId="{DB2AFA38-FD02-41E5-B4EB-E10E3C59B305}" destId="{629695BE-1D9D-4395-A7C7-9B07A3DB7E89}" srcOrd="0" destOrd="0" parTransId="{3402DFDC-5D76-4118-BC54-ED814A6F82ED}" sibTransId="{423635EE-17BF-4F94-B28B-27EA0A3161AE}"/>
    <dgm:cxn modelId="{58F4C36C-02EF-4D72-AD6C-9EDCF179C75A}" type="presOf" srcId="{629695BE-1D9D-4395-A7C7-9B07A3DB7E89}" destId="{3365CE83-702E-4B49-8784-60C36D55B041}" srcOrd="0" destOrd="0" presId="urn:microsoft.com/office/officeart/2005/8/layout/hChevron3"/>
    <dgm:cxn modelId="{D942E9CD-7732-47A3-A452-0C634636E9E2}" type="presOf" srcId="{DB2AFA38-FD02-41E5-B4EB-E10E3C59B305}" destId="{BD56ECB9-95EE-426C-B376-22BD288FFC66}" srcOrd="0" destOrd="0" presId="urn:microsoft.com/office/officeart/2005/8/layout/hChevron3"/>
    <dgm:cxn modelId="{179F4CE5-945F-4F16-85AB-F609190518BA}" type="presParOf" srcId="{BD56ECB9-95EE-426C-B376-22BD288FFC66}" destId="{3365CE83-702E-4B49-8784-60C36D55B041}" srcOrd="0"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B2AFA38-FD02-41E5-B4EB-E10E3C59B305}" type="doc">
      <dgm:prSet loTypeId="urn:microsoft.com/office/officeart/2005/8/layout/hChevron3" loCatId="process" qsTypeId="urn:microsoft.com/office/officeart/2005/8/quickstyle/simple5" qsCatId="simple" csTypeId="urn:microsoft.com/office/officeart/2005/8/colors/accent4_3" csCatId="accent4" phldr="1"/>
      <dgm:spPr/>
    </dgm:pt>
    <dgm:pt modelId="{629695BE-1D9D-4395-A7C7-9B07A3DB7E89}">
      <dgm:prSet phldrT="[Text]" custT="1"/>
      <dgm:spPr/>
      <dgm:t>
        <a:bodyPr/>
        <a:lstStyle/>
        <a:p>
          <a:r>
            <a:rPr lang="en-US" sz="2200" b="1" dirty="0" smtClean="0"/>
            <a:t>Task 4</a:t>
          </a:r>
          <a:r>
            <a:rPr lang="en-US" sz="2200" dirty="0" smtClean="0"/>
            <a:t>: Enhancing </a:t>
          </a:r>
          <a:r>
            <a:rPr lang="en-US" sz="2200" b="0" dirty="0" smtClean="0"/>
            <a:t>Regional Leadership and Technical Capacity</a:t>
          </a:r>
          <a:endParaRPr lang="en-US" sz="2200" b="0" dirty="0"/>
        </a:p>
      </dgm:t>
    </dgm:pt>
    <dgm:pt modelId="{423635EE-17BF-4F94-B28B-27EA0A3161AE}" type="sibTrans" cxnId="{B51AFD86-4F78-4BF8-836C-8F6760201EBF}">
      <dgm:prSet/>
      <dgm:spPr/>
      <dgm:t>
        <a:bodyPr/>
        <a:lstStyle/>
        <a:p>
          <a:endParaRPr lang="en-US"/>
        </a:p>
      </dgm:t>
    </dgm:pt>
    <dgm:pt modelId="{3402DFDC-5D76-4118-BC54-ED814A6F82ED}" type="parTrans" cxnId="{B51AFD86-4F78-4BF8-836C-8F6760201EBF}">
      <dgm:prSet/>
      <dgm:spPr/>
      <dgm:t>
        <a:bodyPr/>
        <a:lstStyle/>
        <a:p>
          <a:endParaRPr lang="en-US"/>
        </a:p>
      </dgm:t>
    </dgm:pt>
    <dgm:pt modelId="{BD56ECB9-95EE-426C-B376-22BD288FFC66}" type="pres">
      <dgm:prSet presAssocID="{DB2AFA38-FD02-41E5-B4EB-E10E3C59B305}" presName="Name0" presStyleCnt="0">
        <dgm:presLayoutVars>
          <dgm:dir/>
          <dgm:resizeHandles val="exact"/>
        </dgm:presLayoutVars>
      </dgm:prSet>
      <dgm:spPr/>
    </dgm:pt>
    <dgm:pt modelId="{3365CE83-702E-4B49-8784-60C36D55B041}" type="pres">
      <dgm:prSet presAssocID="{629695BE-1D9D-4395-A7C7-9B07A3DB7E89}" presName="parTxOnly" presStyleLbl="node1" presStyleIdx="0" presStyleCnt="1" custLinFactNeighborX="49" custLinFactNeighborY="6225">
        <dgm:presLayoutVars>
          <dgm:bulletEnabled val="1"/>
        </dgm:presLayoutVars>
      </dgm:prSet>
      <dgm:spPr/>
      <dgm:t>
        <a:bodyPr/>
        <a:lstStyle/>
        <a:p>
          <a:endParaRPr lang="en-US"/>
        </a:p>
      </dgm:t>
    </dgm:pt>
  </dgm:ptLst>
  <dgm:cxnLst>
    <dgm:cxn modelId="{B51AFD86-4F78-4BF8-836C-8F6760201EBF}" srcId="{DB2AFA38-FD02-41E5-B4EB-E10E3C59B305}" destId="{629695BE-1D9D-4395-A7C7-9B07A3DB7E89}" srcOrd="0" destOrd="0" parTransId="{3402DFDC-5D76-4118-BC54-ED814A6F82ED}" sibTransId="{423635EE-17BF-4F94-B28B-27EA0A3161AE}"/>
    <dgm:cxn modelId="{549EBC1F-AA31-49A4-9AFA-52A5B0BD3134}" type="presOf" srcId="{DB2AFA38-FD02-41E5-B4EB-E10E3C59B305}" destId="{BD56ECB9-95EE-426C-B376-22BD288FFC66}" srcOrd="0" destOrd="0" presId="urn:microsoft.com/office/officeart/2005/8/layout/hChevron3"/>
    <dgm:cxn modelId="{5B0A0568-D06F-470E-93CA-33C6E79C04C7}" type="presOf" srcId="{629695BE-1D9D-4395-A7C7-9B07A3DB7E89}" destId="{3365CE83-702E-4B49-8784-60C36D55B041}" srcOrd="0" destOrd="0" presId="urn:microsoft.com/office/officeart/2005/8/layout/hChevron3"/>
    <dgm:cxn modelId="{87BD5993-1B15-4B37-A0B6-55D4F3896376}" type="presParOf" srcId="{BD56ECB9-95EE-426C-B376-22BD288FFC66}" destId="{3365CE83-702E-4B49-8784-60C36D55B041}" srcOrd="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B2AFA38-FD02-41E5-B4EB-E10E3C59B305}" type="doc">
      <dgm:prSet loTypeId="urn:microsoft.com/office/officeart/2005/8/layout/hChevron3" loCatId="process" qsTypeId="urn:microsoft.com/office/officeart/2005/8/quickstyle/simple5" qsCatId="simple" csTypeId="urn:microsoft.com/office/officeart/2005/8/colors/accent4_3" csCatId="accent4" phldr="1"/>
      <dgm:spPr/>
    </dgm:pt>
    <dgm:pt modelId="{629695BE-1D9D-4395-A7C7-9B07A3DB7E89}">
      <dgm:prSet phldrT="[Text]" custT="1"/>
      <dgm:spPr/>
      <dgm:t>
        <a:bodyPr/>
        <a:lstStyle/>
        <a:p>
          <a:r>
            <a:rPr lang="en-US" sz="2200" b="1" dirty="0" smtClean="0"/>
            <a:t>Task 5</a:t>
          </a:r>
          <a:r>
            <a:rPr lang="en-US" sz="2200" dirty="0" smtClean="0"/>
            <a:t>: Developing </a:t>
          </a:r>
          <a:r>
            <a:rPr lang="en-US" sz="2200" b="0" dirty="0" smtClean="0">
              <a:solidFill>
                <a:srgbClr val="FFFFFF"/>
              </a:solidFill>
            </a:rPr>
            <a:t>Regional Vision</a:t>
          </a:r>
          <a:endParaRPr lang="en-US" sz="2200" b="0" dirty="0"/>
        </a:p>
      </dgm:t>
    </dgm:pt>
    <dgm:pt modelId="{423635EE-17BF-4F94-B28B-27EA0A3161AE}" type="sibTrans" cxnId="{B51AFD86-4F78-4BF8-836C-8F6760201EBF}">
      <dgm:prSet/>
      <dgm:spPr/>
      <dgm:t>
        <a:bodyPr/>
        <a:lstStyle/>
        <a:p>
          <a:endParaRPr lang="en-US"/>
        </a:p>
      </dgm:t>
    </dgm:pt>
    <dgm:pt modelId="{3402DFDC-5D76-4118-BC54-ED814A6F82ED}" type="parTrans" cxnId="{B51AFD86-4F78-4BF8-836C-8F6760201EBF}">
      <dgm:prSet/>
      <dgm:spPr/>
      <dgm:t>
        <a:bodyPr/>
        <a:lstStyle/>
        <a:p>
          <a:endParaRPr lang="en-US"/>
        </a:p>
      </dgm:t>
    </dgm:pt>
    <dgm:pt modelId="{BD56ECB9-95EE-426C-B376-22BD288FFC66}" type="pres">
      <dgm:prSet presAssocID="{DB2AFA38-FD02-41E5-B4EB-E10E3C59B305}" presName="Name0" presStyleCnt="0">
        <dgm:presLayoutVars>
          <dgm:dir/>
          <dgm:resizeHandles val="exact"/>
        </dgm:presLayoutVars>
      </dgm:prSet>
      <dgm:spPr/>
    </dgm:pt>
    <dgm:pt modelId="{3365CE83-702E-4B49-8784-60C36D55B041}" type="pres">
      <dgm:prSet presAssocID="{629695BE-1D9D-4395-A7C7-9B07A3DB7E89}" presName="parTxOnly" presStyleLbl="node1" presStyleIdx="0" presStyleCnt="1" custLinFactNeighborX="49" custLinFactNeighborY="1556">
        <dgm:presLayoutVars>
          <dgm:bulletEnabled val="1"/>
        </dgm:presLayoutVars>
      </dgm:prSet>
      <dgm:spPr/>
      <dgm:t>
        <a:bodyPr/>
        <a:lstStyle/>
        <a:p>
          <a:endParaRPr lang="en-US"/>
        </a:p>
      </dgm:t>
    </dgm:pt>
  </dgm:ptLst>
  <dgm:cxnLst>
    <dgm:cxn modelId="{B51AFD86-4F78-4BF8-836C-8F6760201EBF}" srcId="{DB2AFA38-FD02-41E5-B4EB-E10E3C59B305}" destId="{629695BE-1D9D-4395-A7C7-9B07A3DB7E89}" srcOrd="0" destOrd="0" parTransId="{3402DFDC-5D76-4118-BC54-ED814A6F82ED}" sibTransId="{423635EE-17BF-4F94-B28B-27EA0A3161AE}"/>
    <dgm:cxn modelId="{EB66FDC9-07CF-464C-8E98-F8A220D867A3}" type="presOf" srcId="{629695BE-1D9D-4395-A7C7-9B07A3DB7E89}" destId="{3365CE83-702E-4B49-8784-60C36D55B041}" srcOrd="0" destOrd="0" presId="urn:microsoft.com/office/officeart/2005/8/layout/hChevron3"/>
    <dgm:cxn modelId="{E04A27F0-7573-4D5B-9F71-3B7E33F584F6}" type="presOf" srcId="{DB2AFA38-FD02-41E5-B4EB-E10E3C59B305}" destId="{BD56ECB9-95EE-426C-B376-22BD288FFC66}" srcOrd="0" destOrd="0" presId="urn:microsoft.com/office/officeart/2005/8/layout/hChevron3"/>
    <dgm:cxn modelId="{722E1EF8-CCD7-401D-BA95-797EC0DA53E5}" type="presParOf" srcId="{BD56ECB9-95EE-426C-B376-22BD288FFC66}" destId="{3365CE83-702E-4B49-8784-60C36D55B041}" srcOrd="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B2AFA38-FD02-41E5-B4EB-E10E3C59B305}" type="doc">
      <dgm:prSet loTypeId="urn:microsoft.com/office/officeart/2005/8/layout/hChevron3" loCatId="process" qsTypeId="urn:microsoft.com/office/officeart/2005/8/quickstyle/simple5" qsCatId="simple" csTypeId="urn:microsoft.com/office/officeart/2005/8/colors/accent4_3" csCatId="accent4" phldr="1"/>
      <dgm:spPr/>
    </dgm:pt>
    <dgm:pt modelId="{629695BE-1D9D-4395-A7C7-9B07A3DB7E89}">
      <dgm:prSet phldrT="[Text]" custT="1"/>
      <dgm:spPr/>
      <dgm:t>
        <a:bodyPr/>
        <a:lstStyle/>
        <a:p>
          <a:endParaRPr lang="en-US" sz="2400" dirty="0"/>
        </a:p>
      </dgm:t>
    </dgm:pt>
    <dgm:pt modelId="{423635EE-17BF-4F94-B28B-27EA0A3161AE}" type="sibTrans" cxnId="{B51AFD86-4F78-4BF8-836C-8F6760201EBF}">
      <dgm:prSet/>
      <dgm:spPr/>
      <dgm:t>
        <a:bodyPr/>
        <a:lstStyle/>
        <a:p>
          <a:endParaRPr lang="en-US"/>
        </a:p>
      </dgm:t>
    </dgm:pt>
    <dgm:pt modelId="{3402DFDC-5D76-4118-BC54-ED814A6F82ED}" type="parTrans" cxnId="{B51AFD86-4F78-4BF8-836C-8F6760201EBF}">
      <dgm:prSet/>
      <dgm:spPr/>
      <dgm:t>
        <a:bodyPr/>
        <a:lstStyle/>
        <a:p>
          <a:endParaRPr lang="en-US"/>
        </a:p>
      </dgm:t>
    </dgm:pt>
    <dgm:pt modelId="{BD56ECB9-95EE-426C-B376-22BD288FFC66}" type="pres">
      <dgm:prSet presAssocID="{DB2AFA38-FD02-41E5-B4EB-E10E3C59B305}" presName="Name0" presStyleCnt="0">
        <dgm:presLayoutVars>
          <dgm:dir/>
          <dgm:resizeHandles val="exact"/>
        </dgm:presLayoutVars>
      </dgm:prSet>
      <dgm:spPr/>
    </dgm:pt>
    <dgm:pt modelId="{3365CE83-702E-4B49-8784-60C36D55B041}" type="pres">
      <dgm:prSet presAssocID="{629695BE-1D9D-4395-A7C7-9B07A3DB7E89}" presName="parTxOnly" presStyleLbl="node1" presStyleIdx="0" presStyleCnt="1">
        <dgm:presLayoutVars>
          <dgm:bulletEnabled val="1"/>
        </dgm:presLayoutVars>
      </dgm:prSet>
      <dgm:spPr/>
      <dgm:t>
        <a:bodyPr/>
        <a:lstStyle/>
        <a:p>
          <a:endParaRPr lang="en-US"/>
        </a:p>
      </dgm:t>
    </dgm:pt>
  </dgm:ptLst>
  <dgm:cxnLst>
    <dgm:cxn modelId="{B51AFD86-4F78-4BF8-836C-8F6760201EBF}" srcId="{DB2AFA38-FD02-41E5-B4EB-E10E3C59B305}" destId="{629695BE-1D9D-4395-A7C7-9B07A3DB7E89}" srcOrd="0" destOrd="0" parTransId="{3402DFDC-5D76-4118-BC54-ED814A6F82ED}" sibTransId="{423635EE-17BF-4F94-B28B-27EA0A3161AE}"/>
    <dgm:cxn modelId="{16AEAE33-67EC-432B-AFB9-BC554845432D}" type="presOf" srcId="{DB2AFA38-FD02-41E5-B4EB-E10E3C59B305}" destId="{BD56ECB9-95EE-426C-B376-22BD288FFC66}" srcOrd="0" destOrd="0" presId="urn:microsoft.com/office/officeart/2005/8/layout/hChevron3"/>
    <dgm:cxn modelId="{48314DAC-12C5-407A-BC0A-5F44384462EF}" type="presOf" srcId="{629695BE-1D9D-4395-A7C7-9B07A3DB7E89}" destId="{3365CE83-702E-4B49-8784-60C36D55B041}" srcOrd="0" destOrd="0" presId="urn:microsoft.com/office/officeart/2005/8/layout/hChevron3"/>
    <dgm:cxn modelId="{22A18847-20C0-4ECF-BFAC-B63976AF2CFF}" type="presParOf" srcId="{BD56ECB9-95EE-426C-B376-22BD288FFC66}" destId="{3365CE83-702E-4B49-8784-60C36D55B041}" srcOrd="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2AFA38-FD02-41E5-B4EB-E10E3C59B305}" type="doc">
      <dgm:prSet loTypeId="urn:microsoft.com/office/officeart/2005/8/layout/hChevron3" loCatId="process" qsTypeId="urn:microsoft.com/office/officeart/2005/8/quickstyle/simple5" qsCatId="simple" csTypeId="urn:microsoft.com/office/officeart/2005/8/colors/accent4_3" csCatId="accent4" phldr="1"/>
      <dgm:spPr/>
    </dgm:pt>
    <dgm:pt modelId="{629695BE-1D9D-4395-A7C7-9B07A3DB7E89}">
      <dgm:prSet phldrT="[Text]" custT="1"/>
      <dgm:spPr/>
      <dgm:t>
        <a:bodyPr/>
        <a:lstStyle/>
        <a:p>
          <a:r>
            <a:rPr lang="en-US" sz="2200" b="1" dirty="0" smtClean="0"/>
            <a:t>Task 4</a:t>
          </a:r>
          <a:r>
            <a:rPr lang="en-US" sz="2200" dirty="0" smtClean="0"/>
            <a:t>: Enhancing </a:t>
          </a:r>
          <a:r>
            <a:rPr lang="en-US" sz="2200" b="0" dirty="0" smtClean="0"/>
            <a:t>Regional Leadership and Technical Capacity</a:t>
          </a:r>
          <a:endParaRPr lang="en-US" sz="2200" b="0" dirty="0"/>
        </a:p>
      </dgm:t>
    </dgm:pt>
    <dgm:pt modelId="{423635EE-17BF-4F94-B28B-27EA0A3161AE}" type="sibTrans" cxnId="{B51AFD86-4F78-4BF8-836C-8F6760201EBF}">
      <dgm:prSet/>
      <dgm:spPr/>
      <dgm:t>
        <a:bodyPr/>
        <a:lstStyle/>
        <a:p>
          <a:endParaRPr lang="en-US"/>
        </a:p>
      </dgm:t>
    </dgm:pt>
    <dgm:pt modelId="{3402DFDC-5D76-4118-BC54-ED814A6F82ED}" type="parTrans" cxnId="{B51AFD86-4F78-4BF8-836C-8F6760201EBF}">
      <dgm:prSet/>
      <dgm:spPr/>
      <dgm:t>
        <a:bodyPr/>
        <a:lstStyle/>
        <a:p>
          <a:endParaRPr lang="en-US"/>
        </a:p>
      </dgm:t>
    </dgm:pt>
    <dgm:pt modelId="{BD56ECB9-95EE-426C-B376-22BD288FFC66}" type="pres">
      <dgm:prSet presAssocID="{DB2AFA38-FD02-41E5-B4EB-E10E3C59B305}" presName="Name0" presStyleCnt="0">
        <dgm:presLayoutVars>
          <dgm:dir/>
          <dgm:resizeHandles val="exact"/>
        </dgm:presLayoutVars>
      </dgm:prSet>
      <dgm:spPr/>
    </dgm:pt>
    <dgm:pt modelId="{3365CE83-702E-4B49-8784-60C36D55B041}" type="pres">
      <dgm:prSet presAssocID="{629695BE-1D9D-4395-A7C7-9B07A3DB7E89}" presName="parTxOnly" presStyleLbl="node1" presStyleIdx="0" presStyleCnt="1" custLinFactNeighborX="49" custLinFactNeighborY="6225">
        <dgm:presLayoutVars>
          <dgm:bulletEnabled val="1"/>
        </dgm:presLayoutVars>
      </dgm:prSet>
      <dgm:spPr/>
      <dgm:t>
        <a:bodyPr/>
        <a:lstStyle/>
        <a:p>
          <a:endParaRPr lang="en-US"/>
        </a:p>
      </dgm:t>
    </dgm:pt>
  </dgm:ptLst>
  <dgm:cxnLst>
    <dgm:cxn modelId="{B51AFD86-4F78-4BF8-836C-8F6760201EBF}" srcId="{DB2AFA38-FD02-41E5-B4EB-E10E3C59B305}" destId="{629695BE-1D9D-4395-A7C7-9B07A3DB7E89}" srcOrd="0" destOrd="0" parTransId="{3402DFDC-5D76-4118-BC54-ED814A6F82ED}" sibTransId="{423635EE-17BF-4F94-B28B-27EA0A3161AE}"/>
    <dgm:cxn modelId="{E144FABB-B811-4548-9E2E-1D7F4CC99D2A}" type="presOf" srcId="{629695BE-1D9D-4395-A7C7-9B07A3DB7E89}" destId="{3365CE83-702E-4B49-8784-60C36D55B041}" srcOrd="0" destOrd="0" presId="urn:microsoft.com/office/officeart/2005/8/layout/hChevron3"/>
    <dgm:cxn modelId="{4C49435F-3D87-4808-8903-60CC7726A5B8}" type="presOf" srcId="{DB2AFA38-FD02-41E5-B4EB-E10E3C59B305}" destId="{BD56ECB9-95EE-426C-B376-22BD288FFC66}" srcOrd="0" destOrd="0" presId="urn:microsoft.com/office/officeart/2005/8/layout/hChevron3"/>
    <dgm:cxn modelId="{EDE8CAB4-8B34-4FE7-83D5-7800BE8044AE}" type="presParOf" srcId="{BD56ECB9-95EE-426C-B376-22BD288FFC66}" destId="{3365CE83-702E-4B49-8784-60C36D55B041}" srcOrd="0"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B2AFA38-FD02-41E5-B4EB-E10E3C59B305}" type="doc">
      <dgm:prSet loTypeId="urn:microsoft.com/office/officeart/2005/8/layout/hChevron3" loCatId="process" qsTypeId="urn:microsoft.com/office/officeart/2005/8/quickstyle/simple5" qsCatId="simple" csTypeId="urn:microsoft.com/office/officeart/2005/8/colors/accent4_3" csCatId="accent4" phldr="1"/>
      <dgm:spPr/>
    </dgm:pt>
    <dgm:pt modelId="{629695BE-1D9D-4395-A7C7-9B07A3DB7E89}">
      <dgm:prSet phldrT="[Text]" custT="1"/>
      <dgm:spPr/>
      <dgm:t>
        <a:bodyPr/>
        <a:lstStyle/>
        <a:p>
          <a:r>
            <a:rPr lang="en-US" sz="2200" b="1" dirty="0" smtClean="0"/>
            <a:t>Task 3</a:t>
          </a:r>
          <a:r>
            <a:rPr lang="en-US" sz="2200" dirty="0" smtClean="0"/>
            <a:t>: </a:t>
          </a:r>
          <a:r>
            <a:rPr lang="en-US" sz="2200" b="0" dirty="0" smtClean="0"/>
            <a:t>Conducting Public Engagement </a:t>
          </a:r>
          <a:endParaRPr lang="en-US" sz="2200" b="0" dirty="0"/>
        </a:p>
      </dgm:t>
    </dgm:pt>
    <dgm:pt modelId="{423635EE-17BF-4F94-B28B-27EA0A3161AE}" type="sibTrans" cxnId="{B51AFD86-4F78-4BF8-836C-8F6760201EBF}">
      <dgm:prSet/>
      <dgm:spPr/>
      <dgm:t>
        <a:bodyPr/>
        <a:lstStyle/>
        <a:p>
          <a:endParaRPr lang="en-US"/>
        </a:p>
      </dgm:t>
    </dgm:pt>
    <dgm:pt modelId="{3402DFDC-5D76-4118-BC54-ED814A6F82ED}" type="parTrans" cxnId="{B51AFD86-4F78-4BF8-836C-8F6760201EBF}">
      <dgm:prSet/>
      <dgm:spPr/>
      <dgm:t>
        <a:bodyPr/>
        <a:lstStyle/>
        <a:p>
          <a:endParaRPr lang="en-US"/>
        </a:p>
      </dgm:t>
    </dgm:pt>
    <dgm:pt modelId="{BD56ECB9-95EE-426C-B376-22BD288FFC66}" type="pres">
      <dgm:prSet presAssocID="{DB2AFA38-FD02-41E5-B4EB-E10E3C59B305}" presName="Name0" presStyleCnt="0">
        <dgm:presLayoutVars>
          <dgm:dir/>
          <dgm:resizeHandles val="exact"/>
        </dgm:presLayoutVars>
      </dgm:prSet>
      <dgm:spPr/>
    </dgm:pt>
    <dgm:pt modelId="{3365CE83-702E-4B49-8784-60C36D55B041}" type="pres">
      <dgm:prSet presAssocID="{629695BE-1D9D-4395-A7C7-9B07A3DB7E89}" presName="parTxOnly" presStyleLbl="node1" presStyleIdx="0" presStyleCnt="1" custLinFactNeighborX="49" custLinFactNeighborY="6225">
        <dgm:presLayoutVars>
          <dgm:bulletEnabled val="1"/>
        </dgm:presLayoutVars>
      </dgm:prSet>
      <dgm:spPr/>
      <dgm:t>
        <a:bodyPr/>
        <a:lstStyle/>
        <a:p>
          <a:endParaRPr lang="en-US"/>
        </a:p>
      </dgm:t>
    </dgm:pt>
  </dgm:ptLst>
  <dgm:cxnLst>
    <dgm:cxn modelId="{B51AFD86-4F78-4BF8-836C-8F6760201EBF}" srcId="{DB2AFA38-FD02-41E5-B4EB-E10E3C59B305}" destId="{629695BE-1D9D-4395-A7C7-9B07A3DB7E89}" srcOrd="0" destOrd="0" parTransId="{3402DFDC-5D76-4118-BC54-ED814A6F82ED}" sibTransId="{423635EE-17BF-4F94-B28B-27EA0A3161AE}"/>
    <dgm:cxn modelId="{ED402AF0-FFE1-45DD-9622-1813B4D1DD69}" type="presOf" srcId="{629695BE-1D9D-4395-A7C7-9B07A3DB7E89}" destId="{3365CE83-702E-4B49-8784-60C36D55B041}" srcOrd="0" destOrd="0" presId="urn:microsoft.com/office/officeart/2005/8/layout/hChevron3"/>
    <dgm:cxn modelId="{77913FE0-2A18-492B-8045-54DB6BB58889}" type="presOf" srcId="{DB2AFA38-FD02-41E5-B4EB-E10E3C59B305}" destId="{BD56ECB9-95EE-426C-B376-22BD288FFC66}" srcOrd="0" destOrd="0" presId="urn:microsoft.com/office/officeart/2005/8/layout/hChevron3"/>
    <dgm:cxn modelId="{6F50B243-05D2-40D8-95FC-23254EA90D7F}" type="presParOf" srcId="{BD56ECB9-95EE-426C-B376-22BD288FFC66}" destId="{3365CE83-702E-4B49-8784-60C36D55B041}" srcOrd="0" destOrd="0" presId="urn:microsoft.com/office/officeart/2005/8/layout/hChevron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B2AFA38-FD02-41E5-B4EB-E10E3C59B305}" type="doc">
      <dgm:prSet loTypeId="urn:microsoft.com/office/officeart/2005/8/layout/hChevron3" loCatId="process" qsTypeId="urn:microsoft.com/office/officeart/2005/8/quickstyle/simple5" qsCatId="simple" csTypeId="urn:microsoft.com/office/officeart/2005/8/colors/accent4_3" csCatId="accent4" phldr="1"/>
      <dgm:spPr/>
    </dgm:pt>
    <dgm:pt modelId="{629695BE-1D9D-4395-A7C7-9B07A3DB7E89}">
      <dgm:prSet phldrT="[Text]" custT="1"/>
      <dgm:spPr/>
      <dgm:t>
        <a:bodyPr/>
        <a:lstStyle/>
        <a:p>
          <a:r>
            <a:rPr lang="en-US" sz="2200" b="1" dirty="0" smtClean="0"/>
            <a:t>Task 2</a:t>
          </a:r>
          <a:r>
            <a:rPr lang="en-US" sz="2200" dirty="0" smtClean="0"/>
            <a:t>: </a:t>
          </a:r>
          <a:r>
            <a:rPr lang="en-US" sz="2200" b="0" dirty="0" smtClean="0"/>
            <a:t>Regional Resource Library and Scorecard</a:t>
          </a:r>
          <a:endParaRPr lang="en-US" sz="2200" b="0" dirty="0"/>
        </a:p>
      </dgm:t>
    </dgm:pt>
    <dgm:pt modelId="{423635EE-17BF-4F94-B28B-27EA0A3161AE}" type="sibTrans" cxnId="{B51AFD86-4F78-4BF8-836C-8F6760201EBF}">
      <dgm:prSet/>
      <dgm:spPr/>
      <dgm:t>
        <a:bodyPr/>
        <a:lstStyle/>
        <a:p>
          <a:endParaRPr lang="en-US"/>
        </a:p>
      </dgm:t>
    </dgm:pt>
    <dgm:pt modelId="{3402DFDC-5D76-4118-BC54-ED814A6F82ED}" type="parTrans" cxnId="{B51AFD86-4F78-4BF8-836C-8F6760201EBF}">
      <dgm:prSet/>
      <dgm:spPr/>
      <dgm:t>
        <a:bodyPr/>
        <a:lstStyle/>
        <a:p>
          <a:endParaRPr lang="en-US"/>
        </a:p>
      </dgm:t>
    </dgm:pt>
    <dgm:pt modelId="{BD56ECB9-95EE-426C-B376-22BD288FFC66}" type="pres">
      <dgm:prSet presAssocID="{DB2AFA38-FD02-41E5-B4EB-E10E3C59B305}" presName="Name0" presStyleCnt="0">
        <dgm:presLayoutVars>
          <dgm:dir/>
          <dgm:resizeHandles val="exact"/>
        </dgm:presLayoutVars>
      </dgm:prSet>
      <dgm:spPr/>
    </dgm:pt>
    <dgm:pt modelId="{3365CE83-702E-4B49-8784-60C36D55B041}" type="pres">
      <dgm:prSet presAssocID="{629695BE-1D9D-4395-A7C7-9B07A3DB7E89}" presName="parTxOnly" presStyleLbl="node1" presStyleIdx="0" presStyleCnt="1" custLinFactNeighborX="49" custLinFactNeighborY="6225">
        <dgm:presLayoutVars>
          <dgm:bulletEnabled val="1"/>
        </dgm:presLayoutVars>
      </dgm:prSet>
      <dgm:spPr/>
      <dgm:t>
        <a:bodyPr/>
        <a:lstStyle/>
        <a:p>
          <a:endParaRPr lang="en-US"/>
        </a:p>
      </dgm:t>
    </dgm:pt>
  </dgm:ptLst>
  <dgm:cxnLst>
    <dgm:cxn modelId="{B51AFD86-4F78-4BF8-836C-8F6760201EBF}" srcId="{DB2AFA38-FD02-41E5-B4EB-E10E3C59B305}" destId="{629695BE-1D9D-4395-A7C7-9B07A3DB7E89}" srcOrd="0" destOrd="0" parTransId="{3402DFDC-5D76-4118-BC54-ED814A6F82ED}" sibTransId="{423635EE-17BF-4F94-B28B-27EA0A3161AE}"/>
    <dgm:cxn modelId="{FD4D3CBB-6281-4CE1-B787-AB4E434275F0}" type="presOf" srcId="{629695BE-1D9D-4395-A7C7-9B07A3DB7E89}" destId="{3365CE83-702E-4B49-8784-60C36D55B041}" srcOrd="0" destOrd="0" presId="urn:microsoft.com/office/officeart/2005/8/layout/hChevron3"/>
    <dgm:cxn modelId="{9C585883-A249-4D43-8E41-0A0B99868E2C}" type="presOf" srcId="{DB2AFA38-FD02-41E5-B4EB-E10E3C59B305}" destId="{BD56ECB9-95EE-426C-B376-22BD288FFC66}" srcOrd="0" destOrd="0" presId="urn:microsoft.com/office/officeart/2005/8/layout/hChevron3"/>
    <dgm:cxn modelId="{AACEC4E9-CB1F-4240-AFA2-2AA1F33E25D0}" type="presParOf" srcId="{BD56ECB9-95EE-426C-B376-22BD288FFC66}" destId="{3365CE83-702E-4B49-8784-60C36D55B041}" srcOrd="0" destOrd="0" presId="urn:microsoft.com/office/officeart/2005/8/layout/hChevron3"/>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B2AFA38-FD02-41E5-B4EB-E10E3C59B305}" type="doc">
      <dgm:prSet loTypeId="urn:microsoft.com/office/officeart/2005/8/layout/hChevron3" loCatId="process" qsTypeId="urn:microsoft.com/office/officeart/2005/8/quickstyle/simple5" qsCatId="simple" csTypeId="urn:microsoft.com/office/officeart/2005/8/colors/accent4_3" csCatId="accent4" phldr="1"/>
      <dgm:spPr/>
    </dgm:pt>
    <dgm:pt modelId="{629695BE-1D9D-4395-A7C7-9B07A3DB7E89}">
      <dgm:prSet phldrT="[Text]" custT="1"/>
      <dgm:spPr/>
      <dgm:t>
        <a:bodyPr/>
        <a:lstStyle/>
        <a:p>
          <a:r>
            <a:rPr lang="en-US" sz="2200" b="1" dirty="0" smtClean="0"/>
            <a:t>Task 1</a:t>
          </a:r>
          <a:r>
            <a:rPr lang="en-US" sz="2200" dirty="0" smtClean="0"/>
            <a:t>: </a:t>
          </a:r>
          <a:r>
            <a:rPr lang="en-US" sz="2200" b="0" dirty="0" smtClean="0"/>
            <a:t>Building Collaborative Partnerships</a:t>
          </a:r>
          <a:endParaRPr lang="en-US" sz="2200" b="0" dirty="0"/>
        </a:p>
      </dgm:t>
    </dgm:pt>
    <dgm:pt modelId="{423635EE-17BF-4F94-B28B-27EA0A3161AE}" type="sibTrans" cxnId="{B51AFD86-4F78-4BF8-836C-8F6760201EBF}">
      <dgm:prSet/>
      <dgm:spPr/>
      <dgm:t>
        <a:bodyPr/>
        <a:lstStyle/>
        <a:p>
          <a:endParaRPr lang="en-US"/>
        </a:p>
      </dgm:t>
    </dgm:pt>
    <dgm:pt modelId="{3402DFDC-5D76-4118-BC54-ED814A6F82ED}" type="parTrans" cxnId="{B51AFD86-4F78-4BF8-836C-8F6760201EBF}">
      <dgm:prSet/>
      <dgm:spPr/>
      <dgm:t>
        <a:bodyPr/>
        <a:lstStyle/>
        <a:p>
          <a:endParaRPr lang="en-US"/>
        </a:p>
      </dgm:t>
    </dgm:pt>
    <dgm:pt modelId="{BD56ECB9-95EE-426C-B376-22BD288FFC66}" type="pres">
      <dgm:prSet presAssocID="{DB2AFA38-FD02-41E5-B4EB-E10E3C59B305}" presName="Name0" presStyleCnt="0">
        <dgm:presLayoutVars>
          <dgm:dir/>
          <dgm:resizeHandles val="exact"/>
        </dgm:presLayoutVars>
      </dgm:prSet>
      <dgm:spPr/>
    </dgm:pt>
    <dgm:pt modelId="{3365CE83-702E-4B49-8784-60C36D55B041}" type="pres">
      <dgm:prSet presAssocID="{629695BE-1D9D-4395-A7C7-9B07A3DB7E89}" presName="parTxOnly" presStyleLbl="node1" presStyleIdx="0" presStyleCnt="1" custLinFactNeighborX="49" custLinFactNeighborY="6225">
        <dgm:presLayoutVars>
          <dgm:bulletEnabled val="1"/>
        </dgm:presLayoutVars>
      </dgm:prSet>
      <dgm:spPr/>
      <dgm:t>
        <a:bodyPr/>
        <a:lstStyle/>
        <a:p>
          <a:endParaRPr lang="en-US"/>
        </a:p>
      </dgm:t>
    </dgm:pt>
  </dgm:ptLst>
  <dgm:cxnLst>
    <dgm:cxn modelId="{B51AFD86-4F78-4BF8-836C-8F6760201EBF}" srcId="{DB2AFA38-FD02-41E5-B4EB-E10E3C59B305}" destId="{629695BE-1D9D-4395-A7C7-9B07A3DB7E89}" srcOrd="0" destOrd="0" parTransId="{3402DFDC-5D76-4118-BC54-ED814A6F82ED}" sibTransId="{423635EE-17BF-4F94-B28B-27EA0A3161AE}"/>
    <dgm:cxn modelId="{CCE3D8FC-FF66-4CA5-A9B9-7FD3E3E37747}" type="presOf" srcId="{DB2AFA38-FD02-41E5-B4EB-E10E3C59B305}" destId="{BD56ECB9-95EE-426C-B376-22BD288FFC66}" srcOrd="0" destOrd="0" presId="urn:microsoft.com/office/officeart/2005/8/layout/hChevron3"/>
    <dgm:cxn modelId="{F3D1E00F-18EF-41F0-A061-DFD4B9416806}" type="presOf" srcId="{629695BE-1D9D-4395-A7C7-9B07A3DB7E89}" destId="{3365CE83-702E-4B49-8784-60C36D55B041}" srcOrd="0" destOrd="0" presId="urn:microsoft.com/office/officeart/2005/8/layout/hChevron3"/>
    <dgm:cxn modelId="{33E3E585-B63F-486C-9D09-5545E36BB4EA}" type="presParOf" srcId="{BD56ECB9-95EE-426C-B376-22BD288FFC66}" destId="{3365CE83-702E-4B49-8784-60C36D55B041}" srcOrd="0" destOrd="0" presId="urn:microsoft.com/office/officeart/2005/8/layout/hChevron3"/>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B2AFA38-FD02-41E5-B4EB-E10E3C59B305}" type="doc">
      <dgm:prSet loTypeId="urn:microsoft.com/office/officeart/2005/8/layout/hChevron3" loCatId="process" qsTypeId="urn:microsoft.com/office/officeart/2005/8/quickstyle/simple5" qsCatId="simple" csTypeId="urn:microsoft.com/office/officeart/2005/8/colors/accent4_3" csCatId="accent4" phldr="1"/>
      <dgm:spPr/>
    </dgm:pt>
    <dgm:pt modelId="{629695BE-1D9D-4395-A7C7-9B07A3DB7E89}">
      <dgm:prSet phldrT="[Text]" custT="1"/>
      <dgm:spPr/>
      <dgm:t>
        <a:bodyPr/>
        <a:lstStyle/>
        <a:p>
          <a:endParaRPr lang="en-US" sz="2400" dirty="0"/>
        </a:p>
      </dgm:t>
    </dgm:pt>
    <dgm:pt modelId="{423635EE-17BF-4F94-B28B-27EA0A3161AE}" type="sibTrans" cxnId="{B51AFD86-4F78-4BF8-836C-8F6760201EBF}">
      <dgm:prSet/>
      <dgm:spPr/>
      <dgm:t>
        <a:bodyPr/>
        <a:lstStyle/>
        <a:p>
          <a:endParaRPr lang="en-US"/>
        </a:p>
      </dgm:t>
    </dgm:pt>
    <dgm:pt modelId="{3402DFDC-5D76-4118-BC54-ED814A6F82ED}" type="parTrans" cxnId="{B51AFD86-4F78-4BF8-836C-8F6760201EBF}">
      <dgm:prSet/>
      <dgm:spPr/>
      <dgm:t>
        <a:bodyPr/>
        <a:lstStyle/>
        <a:p>
          <a:endParaRPr lang="en-US"/>
        </a:p>
      </dgm:t>
    </dgm:pt>
    <dgm:pt modelId="{BD56ECB9-95EE-426C-B376-22BD288FFC66}" type="pres">
      <dgm:prSet presAssocID="{DB2AFA38-FD02-41E5-B4EB-E10E3C59B305}" presName="Name0" presStyleCnt="0">
        <dgm:presLayoutVars>
          <dgm:dir/>
          <dgm:resizeHandles val="exact"/>
        </dgm:presLayoutVars>
      </dgm:prSet>
      <dgm:spPr/>
    </dgm:pt>
    <dgm:pt modelId="{3365CE83-702E-4B49-8784-60C36D55B041}" type="pres">
      <dgm:prSet presAssocID="{629695BE-1D9D-4395-A7C7-9B07A3DB7E89}" presName="parTxOnly" presStyleLbl="node1" presStyleIdx="0" presStyleCnt="1">
        <dgm:presLayoutVars>
          <dgm:bulletEnabled val="1"/>
        </dgm:presLayoutVars>
      </dgm:prSet>
      <dgm:spPr/>
      <dgm:t>
        <a:bodyPr/>
        <a:lstStyle/>
        <a:p>
          <a:endParaRPr lang="en-US"/>
        </a:p>
      </dgm:t>
    </dgm:pt>
  </dgm:ptLst>
  <dgm:cxnLst>
    <dgm:cxn modelId="{B51AFD86-4F78-4BF8-836C-8F6760201EBF}" srcId="{DB2AFA38-FD02-41E5-B4EB-E10E3C59B305}" destId="{629695BE-1D9D-4395-A7C7-9B07A3DB7E89}" srcOrd="0" destOrd="0" parTransId="{3402DFDC-5D76-4118-BC54-ED814A6F82ED}" sibTransId="{423635EE-17BF-4F94-B28B-27EA0A3161AE}"/>
    <dgm:cxn modelId="{DA7935F8-E825-462B-9C63-621BC89FFC46}" type="presOf" srcId="{629695BE-1D9D-4395-A7C7-9B07A3DB7E89}" destId="{3365CE83-702E-4B49-8784-60C36D55B041}" srcOrd="0" destOrd="0" presId="urn:microsoft.com/office/officeart/2005/8/layout/hChevron3"/>
    <dgm:cxn modelId="{F74DD7F1-0805-431A-84FA-E8F44171DE91}" type="presOf" srcId="{DB2AFA38-FD02-41E5-B4EB-E10E3C59B305}" destId="{BD56ECB9-95EE-426C-B376-22BD288FFC66}" srcOrd="0" destOrd="0" presId="urn:microsoft.com/office/officeart/2005/8/layout/hChevron3"/>
    <dgm:cxn modelId="{6B09B6DB-22CE-413C-9066-55D22F99A832}" type="presParOf" srcId="{BD56ECB9-95EE-426C-B376-22BD288FFC66}" destId="{3365CE83-702E-4B49-8784-60C36D55B041}" srcOrd="0" destOrd="0" presId="urn:microsoft.com/office/officeart/2005/8/layout/hChevron3"/>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B2AFA38-FD02-41E5-B4EB-E10E3C59B305}" type="doc">
      <dgm:prSet loTypeId="urn:microsoft.com/office/officeart/2005/8/layout/hChevron3" loCatId="process" qsTypeId="urn:microsoft.com/office/officeart/2005/8/quickstyle/simple5" qsCatId="simple" csTypeId="urn:microsoft.com/office/officeart/2005/8/colors/accent4_3" csCatId="accent4" phldr="1"/>
      <dgm:spPr/>
    </dgm:pt>
    <dgm:pt modelId="{629695BE-1D9D-4395-A7C7-9B07A3DB7E89}">
      <dgm:prSet phldrT="[Text]" custT="1"/>
      <dgm:spPr/>
      <dgm:t>
        <a:bodyPr/>
        <a:lstStyle/>
        <a:p>
          <a:r>
            <a:rPr lang="en-US" sz="2200" b="1" dirty="0" smtClean="0"/>
            <a:t>Task 1</a:t>
          </a:r>
          <a:r>
            <a:rPr lang="en-US" sz="2200" dirty="0" smtClean="0"/>
            <a:t>: </a:t>
          </a:r>
          <a:r>
            <a:rPr lang="en-US" sz="2200" b="0" dirty="0" smtClean="0"/>
            <a:t>Building Collaborative Partnerships</a:t>
          </a:r>
          <a:endParaRPr lang="en-US" sz="2200" b="0" dirty="0"/>
        </a:p>
      </dgm:t>
    </dgm:pt>
    <dgm:pt modelId="{423635EE-17BF-4F94-B28B-27EA0A3161AE}" type="sibTrans" cxnId="{B51AFD86-4F78-4BF8-836C-8F6760201EBF}">
      <dgm:prSet/>
      <dgm:spPr/>
      <dgm:t>
        <a:bodyPr/>
        <a:lstStyle/>
        <a:p>
          <a:endParaRPr lang="en-US"/>
        </a:p>
      </dgm:t>
    </dgm:pt>
    <dgm:pt modelId="{3402DFDC-5D76-4118-BC54-ED814A6F82ED}" type="parTrans" cxnId="{B51AFD86-4F78-4BF8-836C-8F6760201EBF}">
      <dgm:prSet/>
      <dgm:spPr/>
      <dgm:t>
        <a:bodyPr/>
        <a:lstStyle/>
        <a:p>
          <a:endParaRPr lang="en-US"/>
        </a:p>
      </dgm:t>
    </dgm:pt>
    <dgm:pt modelId="{BD56ECB9-95EE-426C-B376-22BD288FFC66}" type="pres">
      <dgm:prSet presAssocID="{DB2AFA38-FD02-41E5-B4EB-E10E3C59B305}" presName="Name0" presStyleCnt="0">
        <dgm:presLayoutVars>
          <dgm:dir/>
          <dgm:resizeHandles val="exact"/>
        </dgm:presLayoutVars>
      </dgm:prSet>
      <dgm:spPr/>
    </dgm:pt>
    <dgm:pt modelId="{3365CE83-702E-4B49-8784-60C36D55B041}" type="pres">
      <dgm:prSet presAssocID="{629695BE-1D9D-4395-A7C7-9B07A3DB7E89}" presName="parTxOnly" presStyleLbl="node1" presStyleIdx="0" presStyleCnt="1" custLinFactNeighborX="49" custLinFactNeighborY="6225">
        <dgm:presLayoutVars>
          <dgm:bulletEnabled val="1"/>
        </dgm:presLayoutVars>
      </dgm:prSet>
      <dgm:spPr/>
      <dgm:t>
        <a:bodyPr/>
        <a:lstStyle/>
        <a:p>
          <a:endParaRPr lang="en-US"/>
        </a:p>
      </dgm:t>
    </dgm:pt>
  </dgm:ptLst>
  <dgm:cxnLst>
    <dgm:cxn modelId="{B51AFD86-4F78-4BF8-836C-8F6760201EBF}" srcId="{DB2AFA38-FD02-41E5-B4EB-E10E3C59B305}" destId="{629695BE-1D9D-4395-A7C7-9B07A3DB7E89}" srcOrd="0" destOrd="0" parTransId="{3402DFDC-5D76-4118-BC54-ED814A6F82ED}" sibTransId="{423635EE-17BF-4F94-B28B-27EA0A3161AE}"/>
    <dgm:cxn modelId="{95AD9F7D-9CD9-4091-A4FA-A34EC756C632}" type="presOf" srcId="{629695BE-1D9D-4395-A7C7-9B07A3DB7E89}" destId="{3365CE83-702E-4B49-8784-60C36D55B041}" srcOrd="0" destOrd="0" presId="urn:microsoft.com/office/officeart/2005/8/layout/hChevron3"/>
    <dgm:cxn modelId="{F162CC81-8F48-487E-B370-F35522205CBB}" type="presOf" srcId="{DB2AFA38-FD02-41E5-B4EB-E10E3C59B305}" destId="{BD56ECB9-95EE-426C-B376-22BD288FFC66}" srcOrd="0" destOrd="0" presId="urn:microsoft.com/office/officeart/2005/8/layout/hChevron3"/>
    <dgm:cxn modelId="{CFFE3FE4-A52A-46DE-B09E-FD40A53DABFC}" type="presParOf" srcId="{BD56ECB9-95EE-426C-B376-22BD288FFC66}" destId="{3365CE83-702E-4B49-8784-60C36D55B041}" srcOrd="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B2AFA38-FD02-41E5-B4EB-E10E3C59B305}" type="doc">
      <dgm:prSet loTypeId="urn:microsoft.com/office/officeart/2005/8/layout/hChevron3" loCatId="process" qsTypeId="urn:microsoft.com/office/officeart/2005/8/quickstyle/simple5" qsCatId="simple" csTypeId="urn:microsoft.com/office/officeart/2005/8/colors/accent4_3" csCatId="accent4" phldr="1"/>
      <dgm:spPr/>
    </dgm:pt>
    <dgm:pt modelId="{629695BE-1D9D-4395-A7C7-9B07A3DB7E89}">
      <dgm:prSet phldrT="[Text]" custT="1"/>
      <dgm:spPr/>
      <dgm:t>
        <a:bodyPr/>
        <a:lstStyle/>
        <a:p>
          <a:r>
            <a:rPr lang="en-US" sz="2200" b="1" dirty="0" smtClean="0"/>
            <a:t>Task 2</a:t>
          </a:r>
          <a:r>
            <a:rPr lang="en-US" sz="2200" dirty="0" smtClean="0"/>
            <a:t>: </a:t>
          </a:r>
          <a:r>
            <a:rPr lang="en-US" sz="2200" b="0" dirty="0" smtClean="0"/>
            <a:t>Regional Resource Library and Scorecard</a:t>
          </a:r>
          <a:endParaRPr lang="en-US" sz="2200" b="0" dirty="0"/>
        </a:p>
      </dgm:t>
    </dgm:pt>
    <dgm:pt modelId="{423635EE-17BF-4F94-B28B-27EA0A3161AE}" type="sibTrans" cxnId="{B51AFD86-4F78-4BF8-836C-8F6760201EBF}">
      <dgm:prSet/>
      <dgm:spPr/>
      <dgm:t>
        <a:bodyPr/>
        <a:lstStyle/>
        <a:p>
          <a:endParaRPr lang="en-US"/>
        </a:p>
      </dgm:t>
    </dgm:pt>
    <dgm:pt modelId="{3402DFDC-5D76-4118-BC54-ED814A6F82ED}" type="parTrans" cxnId="{B51AFD86-4F78-4BF8-836C-8F6760201EBF}">
      <dgm:prSet/>
      <dgm:spPr/>
      <dgm:t>
        <a:bodyPr/>
        <a:lstStyle/>
        <a:p>
          <a:endParaRPr lang="en-US"/>
        </a:p>
      </dgm:t>
    </dgm:pt>
    <dgm:pt modelId="{BD56ECB9-95EE-426C-B376-22BD288FFC66}" type="pres">
      <dgm:prSet presAssocID="{DB2AFA38-FD02-41E5-B4EB-E10E3C59B305}" presName="Name0" presStyleCnt="0">
        <dgm:presLayoutVars>
          <dgm:dir/>
          <dgm:resizeHandles val="exact"/>
        </dgm:presLayoutVars>
      </dgm:prSet>
      <dgm:spPr/>
    </dgm:pt>
    <dgm:pt modelId="{3365CE83-702E-4B49-8784-60C36D55B041}" type="pres">
      <dgm:prSet presAssocID="{629695BE-1D9D-4395-A7C7-9B07A3DB7E89}" presName="parTxOnly" presStyleLbl="node1" presStyleIdx="0" presStyleCnt="1" custLinFactNeighborX="49" custLinFactNeighborY="6225">
        <dgm:presLayoutVars>
          <dgm:bulletEnabled val="1"/>
        </dgm:presLayoutVars>
      </dgm:prSet>
      <dgm:spPr/>
      <dgm:t>
        <a:bodyPr/>
        <a:lstStyle/>
        <a:p>
          <a:endParaRPr lang="en-US"/>
        </a:p>
      </dgm:t>
    </dgm:pt>
  </dgm:ptLst>
  <dgm:cxnLst>
    <dgm:cxn modelId="{B51AFD86-4F78-4BF8-836C-8F6760201EBF}" srcId="{DB2AFA38-FD02-41E5-B4EB-E10E3C59B305}" destId="{629695BE-1D9D-4395-A7C7-9B07A3DB7E89}" srcOrd="0" destOrd="0" parTransId="{3402DFDC-5D76-4118-BC54-ED814A6F82ED}" sibTransId="{423635EE-17BF-4F94-B28B-27EA0A3161AE}"/>
    <dgm:cxn modelId="{F141374D-4787-4A26-ADB9-8CBF9828CAB5}" type="presOf" srcId="{629695BE-1D9D-4395-A7C7-9B07A3DB7E89}" destId="{3365CE83-702E-4B49-8784-60C36D55B041}" srcOrd="0" destOrd="0" presId="urn:microsoft.com/office/officeart/2005/8/layout/hChevron3"/>
    <dgm:cxn modelId="{04791CF7-219C-452D-AF02-A682E9BEF28B}" type="presOf" srcId="{DB2AFA38-FD02-41E5-B4EB-E10E3C59B305}" destId="{BD56ECB9-95EE-426C-B376-22BD288FFC66}" srcOrd="0" destOrd="0" presId="urn:microsoft.com/office/officeart/2005/8/layout/hChevron3"/>
    <dgm:cxn modelId="{3B22F4C5-E7B8-4DBF-96A9-3E7D283B9AE6}" type="presParOf" srcId="{BD56ECB9-95EE-426C-B376-22BD288FFC66}" destId="{3365CE83-702E-4B49-8784-60C36D55B041}" srcOrd="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B2AFA38-FD02-41E5-B4EB-E10E3C59B305}" type="doc">
      <dgm:prSet loTypeId="urn:microsoft.com/office/officeart/2005/8/layout/hChevron3" loCatId="process" qsTypeId="urn:microsoft.com/office/officeart/2005/8/quickstyle/simple5" qsCatId="simple" csTypeId="urn:microsoft.com/office/officeart/2005/8/colors/accent4_3" csCatId="accent4" phldr="1"/>
      <dgm:spPr/>
    </dgm:pt>
    <dgm:pt modelId="{BD56ECB9-95EE-426C-B376-22BD288FFC66}" type="pres">
      <dgm:prSet presAssocID="{DB2AFA38-FD02-41E5-B4EB-E10E3C59B305}" presName="Name0" presStyleCnt="0">
        <dgm:presLayoutVars>
          <dgm:dir/>
          <dgm:resizeHandles val="exact"/>
        </dgm:presLayoutVars>
      </dgm:prSet>
      <dgm:spPr/>
    </dgm:pt>
  </dgm:ptLst>
  <dgm:cxnLst>
    <dgm:cxn modelId="{05A26D2B-27BA-4D40-BB84-A51E08FDE27A}" type="presOf" srcId="{DB2AFA38-FD02-41E5-B4EB-E10E3C59B305}" destId="{BD56ECB9-95EE-426C-B376-22BD288FFC66}" srcOrd="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65CE83-702E-4B49-8784-60C36D55B041}">
      <dsp:nvSpPr>
        <dsp:cNvPr id="0" name=""/>
        <dsp:cNvSpPr/>
      </dsp:nvSpPr>
      <dsp:spPr>
        <a:xfrm>
          <a:off x="4659" y="0"/>
          <a:ext cx="4767042" cy="707886"/>
        </a:xfrm>
        <a:prstGeom prst="homePlate">
          <a:avLst/>
        </a:prstGeom>
        <a:gradFill rotWithShape="0">
          <a:gsLst>
            <a:gs pos="0">
              <a:schemeClr val="accent4">
                <a:shade val="80000"/>
                <a:hueOff val="0"/>
                <a:satOff val="0"/>
                <a:lumOff val="0"/>
                <a:alphaOff val="0"/>
                <a:shade val="51000"/>
                <a:satMod val="130000"/>
              </a:schemeClr>
            </a:gs>
            <a:gs pos="80000">
              <a:schemeClr val="accent4">
                <a:shade val="80000"/>
                <a:hueOff val="0"/>
                <a:satOff val="0"/>
                <a:lumOff val="0"/>
                <a:alphaOff val="0"/>
                <a:shade val="93000"/>
                <a:satMod val="130000"/>
              </a:schemeClr>
            </a:gs>
            <a:gs pos="100000">
              <a:schemeClr val="accent4">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7348" tIns="58674" rIns="29337" bIns="58674" numCol="1" spcCol="1270" anchor="ctr" anchorCtr="0">
          <a:noAutofit/>
        </a:bodyPr>
        <a:lstStyle/>
        <a:p>
          <a:pPr lvl="0" algn="ctr" defTabSz="977900">
            <a:lnSpc>
              <a:spcPct val="90000"/>
            </a:lnSpc>
            <a:spcBef>
              <a:spcPct val="0"/>
            </a:spcBef>
            <a:spcAft>
              <a:spcPct val="35000"/>
            </a:spcAft>
          </a:pPr>
          <a:r>
            <a:rPr lang="en-US" sz="2200" b="1" kern="1200" dirty="0" smtClean="0"/>
            <a:t>Task 5</a:t>
          </a:r>
          <a:r>
            <a:rPr lang="en-US" sz="2200" kern="1200" dirty="0" smtClean="0"/>
            <a:t>: Developing </a:t>
          </a:r>
          <a:r>
            <a:rPr lang="en-US" sz="2200" b="0" kern="1200" dirty="0" smtClean="0">
              <a:solidFill>
                <a:srgbClr val="FFFFFF"/>
              </a:solidFill>
            </a:rPr>
            <a:t>Regional Vision</a:t>
          </a:r>
          <a:endParaRPr lang="en-US" sz="2200" b="0" kern="1200" dirty="0"/>
        </a:p>
      </dsp:txBody>
      <dsp:txXfrm>
        <a:off x="4659" y="0"/>
        <a:ext cx="4590071" cy="70788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65CE83-702E-4B49-8784-60C36D55B041}">
      <dsp:nvSpPr>
        <dsp:cNvPr id="0" name=""/>
        <dsp:cNvSpPr/>
      </dsp:nvSpPr>
      <dsp:spPr>
        <a:xfrm>
          <a:off x="7740" y="0"/>
          <a:ext cx="7918629" cy="707886"/>
        </a:xfrm>
        <a:prstGeom prst="homePlate">
          <a:avLst/>
        </a:prstGeom>
        <a:gradFill rotWithShape="0">
          <a:gsLst>
            <a:gs pos="0">
              <a:schemeClr val="accent4">
                <a:shade val="80000"/>
                <a:hueOff val="0"/>
                <a:satOff val="0"/>
                <a:lumOff val="0"/>
                <a:alphaOff val="0"/>
                <a:shade val="51000"/>
                <a:satMod val="130000"/>
              </a:schemeClr>
            </a:gs>
            <a:gs pos="80000">
              <a:schemeClr val="accent4">
                <a:shade val="80000"/>
                <a:hueOff val="0"/>
                <a:satOff val="0"/>
                <a:lumOff val="0"/>
                <a:alphaOff val="0"/>
                <a:shade val="93000"/>
                <a:satMod val="130000"/>
              </a:schemeClr>
            </a:gs>
            <a:gs pos="100000">
              <a:schemeClr val="accent4">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7348" tIns="58674" rIns="29337" bIns="58674" numCol="1" spcCol="1270" anchor="ctr" anchorCtr="0">
          <a:noAutofit/>
        </a:bodyPr>
        <a:lstStyle/>
        <a:p>
          <a:pPr lvl="0" algn="ctr" defTabSz="977900">
            <a:lnSpc>
              <a:spcPct val="90000"/>
            </a:lnSpc>
            <a:spcBef>
              <a:spcPct val="0"/>
            </a:spcBef>
            <a:spcAft>
              <a:spcPct val="35000"/>
            </a:spcAft>
          </a:pPr>
          <a:r>
            <a:rPr lang="en-US" sz="2200" b="1" kern="1200" dirty="0" smtClean="0"/>
            <a:t>Task 3</a:t>
          </a:r>
          <a:r>
            <a:rPr lang="en-US" sz="2200" kern="1200" dirty="0" smtClean="0"/>
            <a:t>: </a:t>
          </a:r>
          <a:r>
            <a:rPr lang="en-US" sz="2200" b="0" kern="1200" dirty="0" smtClean="0"/>
            <a:t>Conducting Public Engagement </a:t>
          </a:r>
          <a:endParaRPr lang="en-US" sz="2200" b="0" kern="1200" dirty="0"/>
        </a:p>
      </dsp:txBody>
      <dsp:txXfrm>
        <a:off x="7740" y="0"/>
        <a:ext cx="7741658" cy="70788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65CE83-702E-4B49-8784-60C36D55B041}">
      <dsp:nvSpPr>
        <dsp:cNvPr id="0" name=""/>
        <dsp:cNvSpPr/>
      </dsp:nvSpPr>
      <dsp:spPr>
        <a:xfrm>
          <a:off x="7541" y="0"/>
          <a:ext cx="7715105" cy="707886"/>
        </a:xfrm>
        <a:prstGeom prst="homePlate">
          <a:avLst/>
        </a:prstGeom>
        <a:gradFill rotWithShape="0">
          <a:gsLst>
            <a:gs pos="0">
              <a:schemeClr val="accent4">
                <a:shade val="80000"/>
                <a:hueOff val="0"/>
                <a:satOff val="0"/>
                <a:lumOff val="0"/>
                <a:alphaOff val="0"/>
                <a:shade val="51000"/>
                <a:satMod val="130000"/>
              </a:schemeClr>
            </a:gs>
            <a:gs pos="80000">
              <a:schemeClr val="accent4">
                <a:shade val="80000"/>
                <a:hueOff val="0"/>
                <a:satOff val="0"/>
                <a:lumOff val="0"/>
                <a:alphaOff val="0"/>
                <a:shade val="93000"/>
                <a:satMod val="130000"/>
              </a:schemeClr>
            </a:gs>
            <a:gs pos="100000">
              <a:schemeClr val="accent4">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7348" tIns="58674" rIns="29337" bIns="58674" numCol="1" spcCol="1270" anchor="ctr" anchorCtr="0">
          <a:noAutofit/>
        </a:bodyPr>
        <a:lstStyle/>
        <a:p>
          <a:pPr lvl="0" algn="ctr" defTabSz="977900">
            <a:lnSpc>
              <a:spcPct val="90000"/>
            </a:lnSpc>
            <a:spcBef>
              <a:spcPct val="0"/>
            </a:spcBef>
            <a:spcAft>
              <a:spcPct val="35000"/>
            </a:spcAft>
          </a:pPr>
          <a:r>
            <a:rPr lang="en-US" sz="2200" b="1" kern="1200" dirty="0" smtClean="0"/>
            <a:t>Task 4</a:t>
          </a:r>
          <a:r>
            <a:rPr lang="en-US" sz="2200" kern="1200" dirty="0" smtClean="0"/>
            <a:t>: Enhancing </a:t>
          </a:r>
          <a:r>
            <a:rPr lang="en-US" sz="2200" b="0" kern="1200" dirty="0" smtClean="0"/>
            <a:t>Regional Leadership and Technical Capacity</a:t>
          </a:r>
          <a:endParaRPr lang="en-US" sz="2200" b="0" kern="1200" dirty="0"/>
        </a:p>
      </dsp:txBody>
      <dsp:txXfrm>
        <a:off x="7541" y="0"/>
        <a:ext cx="7538134" cy="70788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65CE83-702E-4B49-8784-60C36D55B041}">
      <dsp:nvSpPr>
        <dsp:cNvPr id="0" name=""/>
        <dsp:cNvSpPr/>
      </dsp:nvSpPr>
      <dsp:spPr>
        <a:xfrm>
          <a:off x="4659" y="0"/>
          <a:ext cx="4767042" cy="707886"/>
        </a:xfrm>
        <a:prstGeom prst="homePlate">
          <a:avLst/>
        </a:prstGeom>
        <a:gradFill rotWithShape="0">
          <a:gsLst>
            <a:gs pos="0">
              <a:schemeClr val="accent4">
                <a:shade val="80000"/>
                <a:hueOff val="0"/>
                <a:satOff val="0"/>
                <a:lumOff val="0"/>
                <a:alphaOff val="0"/>
                <a:shade val="51000"/>
                <a:satMod val="130000"/>
              </a:schemeClr>
            </a:gs>
            <a:gs pos="80000">
              <a:schemeClr val="accent4">
                <a:shade val="80000"/>
                <a:hueOff val="0"/>
                <a:satOff val="0"/>
                <a:lumOff val="0"/>
                <a:alphaOff val="0"/>
                <a:shade val="93000"/>
                <a:satMod val="130000"/>
              </a:schemeClr>
            </a:gs>
            <a:gs pos="100000">
              <a:schemeClr val="accent4">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7348" tIns="58674" rIns="29337" bIns="58674" numCol="1" spcCol="1270" anchor="ctr" anchorCtr="0">
          <a:noAutofit/>
        </a:bodyPr>
        <a:lstStyle/>
        <a:p>
          <a:pPr lvl="0" algn="ctr" defTabSz="977900">
            <a:lnSpc>
              <a:spcPct val="90000"/>
            </a:lnSpc>
            <a:spcBef>
              <a:spcPct val="0"/>
            </a:spcBef>
            <a:spcAft>
              <a:spcPct val="35000"/>
            </a:spcAft>
          </a:pPr>
          <a:r>
            <a:rPr lang="en-US" sz="2200" b="1" kern="1200" dirty="0" smtClean="0"/>
            <a:t>Task 5</a:t>
          </a:r>
          <a:r>
            <a:rPr lang="en-US" sz="2200" kern="1200" dirty="0" smtClean="0"/>
            <a:t>: Developing </a:t>
          </a:r>
          <a:r>
            <a:rPr lang="en-US" sz="2200" b="0" kern="1200" dirty="0" smtClean="0">
              <a:solidFill>
                <a:srgbClr val="FFFFFF"/>
              </a:solidFill>
            </a:rPr>
            <a:t>Regional Vision</a:t>
          </a:r>
          <a:endParaRPr lang="en-US" sz="2200" b="0" kern="1200" dirty="0"/>
        </a:p>
      </dsp:txBody>
      <dsp:txXfrm>
        <a:off x="4659" y="0"/>
        <a:ext cx="4590071" cy="70788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65CE83-702E-4B49-8784-60C36D55B041}">
      <dsp:nvSpPr>
        <dsp:cNvPr id="0" name=""/>
        <dsp:cNvSpPr/>
      </dsp:nvSpPr>
      <dsp:spPr>
        <a:xfrm>
          <a:off x="2077" y="0"/>
          <a:ext cx="4251429" cy="708342"/>
        </a:xfrm>
        <a:prstGeom prst="homePlate">
          <a:avLst/>
        </a:prstGeom>
        <a:gradFill rotWithShape="0">
          <a:gsLst>
            <a:gs pos="0">
              <a:schemeClr val="accent4">
                <a:shade val="80000"/>
                <a:hueOff val="0"/>
                <a:satOff val="0"/>
                <a:lumOff val="0"/>
                <a:alphaOff val="0"/>
                <a:shade val="51000"/>
                <a:satMod val="130000"/>
              </a:schemeClr>
            </a:gs>
            <a:gs pos="80000">
              <a:schemeClr val="accent4">
                <a:shade val="80000"/>
                <a:hueOff val="0"/>
                <a:satOff val="0"/>
                <a:lumOff val="0"/>
                <a:alphaOff val="0"/>
                <a:shade val="93000"/>
                <a:satMod val="130000"/>
              </a:schemeClr>
            </a:gs>
            <a:gs pos="100000">
              <a:schemeClr val="accent4">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8016" tIns="64008" rIns="32004" bIns="64008" numCol="1" spcCol="1270" anchor="ctr" anchorCtr="0">
          <a:noAutofit/>
        </a:bodyPr>
        <a:lstStyle/>
        <a:p>
          <a:pPr lvl="0" algn="ctr" defTabSz="1066800">
            <a:lnSpc>
              <a:spcPct val="90000"/>
            </a:lnSpc>
            <a:spcBef>
              <a:spcPct val="0"/>
            </a:spcBef>
            <a:spcAft>
              <a:spcPct val="35000"/>
            </a:spcAft>
          </a:pPr>
          <a:endParaRPr lang="en-US" sz="2400" kern="1200" dirty="0"/>
        </a:p>
      </dsp:txBody>
      <dsp:txXfrm>
        <a:off x="2077" y="0"/>
        <a:ext cx="4074344" cy="7083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65CE83-702E-4B49-8784-60C36D55B041}">
      <dsp:nvSpPr>
        <dsp:cNvPr id="0" name=""/>
        <dsp:cNvSpPr/>
      </dsp:nvSpPr>
      <dsp:spPr>
        <a:xfrm>
          <a:off x="7541" y="0"/>
          <a:ext cx="7715105" cy="707886"/>
        </a:xfrm>
        <a:prstGeom prst="homePlate">
          <a:avLst/>
        </a:prstGeom>
        <a:gradFill rotWithShape="0">
          <a:gsLst>
            <a:gs pos="0">
              <a:schemeClr val="accent4">
                <a:shade val="80000"/>
                <a:hueOff val="0"/>
                <a:satOff val="0"/>
                <a:lumOff val="0"/>
                <a:alphaOff val="0"/>
                <a:shade val="51000"/>
                <a:satMod val="130000"/>
              </a:schemeClr>
            </a:gs>
            <a:gs pos="80000">
              <a:schemeClr val="accent4">
                <a:shade val="80000"/>
                <a:hueOff val="0"/>
                <a:satOff val="0"/>
                <a:lumOff val="0"/>
                <a:alphaOff val="0"/>
                <a:shade val="93000"/>
                <a:satMod val="130000"/>
              </a:schemeClr>
            </a:gs>
            <a:gs pos="100000">
              <a:schemeClr val="accent4">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7348" tIns="58674" rIns="29337" bIns="58674" numCol="1" spcCol="1270" anchor="ctr" anchorCtr="0">
          <a:noAutofit/>
        </a:bodyPr>
        <a:lstStyle/>
        <a:p>
          <a:pPr lvl="0" algn="ctr" defTabSz="977900">
            <a:lnSpc>
              <a:spcPct val="90000"/>
            </a:lnSpc>
            <a:spcBef>
              <a:spcPct val="0"/>
            </a:spcBef>
            <a:spcAft>
              <a:spcPct val="35000"/>
            </a:spcAft>
          </a:pPr>
          <a:r>
            <a:rPr lang="en-US" sz="2200" b="1" kern="1200" dirty="0" smtClean="0"/>
            <a:t>Task 4</a:t>
          </a:r>
          <a:r>
            <a:rPr lang="en-US" sz="2200" kern="1200" dirty="0" smtClean="0"/>
            <a:t>: Enhancing </a:t>
          </a:r>
          <a:r>
            <a:rPr lang="en-US" sz="2200" b="0" kern="1200" dirty="0" smtClean="0"/>
            <a:t>Regional Leadership and Technical Capacity</a:t>
          </a:r>
          <a:endParaRPr lang="en-US" sz="2200" b="0" kern="1200" dirty="0"/>
        </a:p>
      </dsp:txBody>
      <dsp:txXfrm>
        <a:off x="7541" y="0"/>
        <a:ext cx="7538134" cy="7078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65CE83-702E-4B49-8784-60C36D55B041}">
      <dsp:nvSpPr>
        <dsp:cNvPr id="0" name=""/>
        <dsp:cNvSpPr/>
      </dsp:nvSpPr>
      <dsp:spPr>
        <a:xfrm>
          <a:off x="7740" y="0"/>
          <a:ext cx="7918629" cy="707886"/>
        </a:xfrm>
        <a:prstGeom prst="homePlate">
          <a:avLst/>
        </a:prstGeom>
        <a:gradFill rotWithShape="0">
          <a:gsLst>
            <a:gs pos="0">
              <a:schemeClr val="accent4">
                <a:shade val="80000"/>
                <a:hueOff val="0"/>
                <a:satOff val="0"/>
                <a:lumOff val="0"/>
                <a:alphaOff val="0"/>
                <a:shade val="51000"/>
                <a:satMod val="130000"/>
              </a:schemeClr>
            </a:gs>
            <a:gs pos="80000">
              <a:schemeClr val="accent4">
                <a:shade val="80000"/>
                <a:hueOff val="0"/>
                <a:satOff val="0"/>
                <a:lumOff val="0"/>
                <a:alphaOff val="0"/>
                <a:shade val="93000"/>
                <a:satMod val="130000"/>
              </a:schemeClr>
            </a:gs>
            <a:gs pos="100000">
              <a:schemeClr val="accent4">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7348" tIns="58674" rIns="29337" bIns="58674" numCol="1" spcCol="1270" anchor="ctr" anchorCtr="0">
          <a:noAutofit/>
        </a:bodyPr>
        <a:lstStyle/>
        <a:p>
          <a:pPr lvl="0" algn="ctr" defTabSz="977900">
            <a:lnSpc>
              <a:spcPct val="90000"/>
            </a:lnSpc>
            <a:spcBef>
              <a:spcPct val="0"/>
            </a:spcBef>
            <a:spcAft>
              <a:spcPct val="35000"/>
            </a:spcAft>
          </a:pPr>
          <a:r>
            <a:rPr lang="en-US" sz="2200" b="1" kern="1200" dirty="0" smtClean="0"/>
            <a:t>Task 3</a:t>
          </a:r>
          <a:r>
            <a:rPr lang="en-US" sz="2200" kern="1200" dirty="0" smtClean="0"/>
            <a:t>: </a:t>
          </a:r>
          <a:r>
            <a:rPr lang="en-US" sz="2200" b="0" kern="1200" dirty="0" smtClean="0"/>
            <a:t>Conducting Public Engagement </a:t>
          </a:r>
          <a:endParaRPr lang="en-US" sz="2200" b="0" kern="1200" dirty="0"/>
        </a:p>
      </dsp:txBody>
      <dsp:txXfrm>
        <a:off x="7740" y="0"/>
        <a:ext cx="7741658" cy="7078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65CE83-702E-4B49-8784-60C36D55B041}">
      <dsp:nvSpPr>
        <dsp:cNvPr id="0" name=""/>
        <dsp:cNvSpPr/>
      </dsp:nvSpPr>
      <dsp:spPr>
        <a:xfrm>
          <a:off x="7926" y="0"/>
          <a:ext cx="8108521" cy="707886"/>
        </a:xfrm>
        <a:prstGeom prst="homePlate">
          <a:avLst/>
        </a:prstGeom>
        <a:gradFill rotWithShape="0">
          <a:gsLst>
            <a:gs pos="0">
              <a:schemeClr val="accent4">
                <a:shade val="80000"/>
                <a:hueOff val="0"/>
                <a:satOff val="0"/>
                <a:lumOff val="0"/>
                <a:alphaOff val="0"/>
                <a:shade val="51000"/>
                <a:satMod val="130000"/>
              </a:schemeClr>
            </a:gs>
            <a:gs pos="80000">
              <a:schemeClr val="accent4">
                <a:shade val="80000"/>
                <a:hueOff val="0"/>
                <a:satOff val="0"/>
                <a:lumOff val="0"/>
                <a:alphaOff val="0"/>
                <a:shade val="93000"/>
                <a:satMod val="130000"/>
              </a:schemeClr>
            </a:gs>
            <a:gs pos="100000">
              <a:schemeClr val="accent4">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7348" tIns="58674" rIns="29337" bIns="58674" numCol="1" spcCol="1270" anchor="ctr" anchorCtr="0">
          <a:noAutofit/>
        </a:bodyPr>
        <a:lstStyle/>
        <a:p>
          <a:pPr lvl="0" algn="ctr" defTabSz="977900">
            <a:lnSpc>
              <a:spcPct val="90000"/>
            </a:lnSpc>
            <a:spcBef>
              <a:spcPct val="0"/>
            </a:spcBef>
            <a:spcAft>
              <a:spcPct val="35000"/>
            </a:spcAft>
          </a:pPr>
          <a:r>
            <a:rPr lang="en-US" sz="2200" b="1" kern="1200" dirty="0" smtClean="0"/>
            <a:t>Task 2</a:t>
          </a:r>
          <a:r>
            <a:rPr lang="en-US" sz="2200" kern="1200" dirty="0" smtClean="0"/>
            <a:t>: </a:t>
          </a:r>
          <a:r>
            <a:rPr lang="en-US" sz="2200" b="0" kern="1200" dirty="0" smtClean="0"/>
            <a:t>Regional Resource Library and Scorecard</a:t>
          </a:r>
          <a:endParaRPr lang="en-US" sz="2200" b="0" kern="1200" dirty="0"/>
        </a:p>
      </dsp:txBody>
      <dsp:txXfrm>
        <a:off x="7926" y="0"/>
        <a:ext cx="7931550" cy="7078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65CE83-702E-4B49-8784-60C36D55B041}">
      <dsp:nvSpPr>
        <dsp:cNvPr id="0" name=""/>
        <dsp:cNvSpPr/>
      </dsp:nvSpPr>
      <dsp:spPr>
        <a:xfrm>
          <a:off x="8420" y="0"/>
          <a:ext cx="8614533" cy="707886"/>
        </a:xfrm>
        <a:prstGeom prst="homePlate">
          <a:avLst/>
        </a:prstGeom>
        <a:gradFill rotWithShape="0">
          <a:gsLst>
            <a:gs pos="0">
              <a:schemeClr val="accent4">
                <a:shade val="80000"/>
                <a:hueOff val="0"/>
                <a:satOff val="0"/>
                <a:lumOff val="0"/>
                <a:alphaOff val="0"/>
                <a:shade val="51000"/>
                <a:satMod val="130000"/>
              </a:schemeClr>
            </a:gs>
            <a:gs pos="80000">
              <a:schemeClr val="accent4">
                <a:shade val="80000"/>
                <a:hueOff val="0"/>
                <a:satOff val="0"/>
                <a:lumOff val="0"/>
                <a:alphaOff val="0"/>
                <a:shade val="93000"/>
                <a:satMod val="130000"/>
              </a:schemeClr>
            </a:gs>
            <a:gs pos="100000">
              <a:schemeClr val="accent4">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7348" tIns="58674" rIns="29337" bIns="58674" numCol="1" spcCol="1270" anchor="ctr" anchorCtr="0">
          <a:noAutofit/>
        </a:bodyPr>
        <a:lstStyle/>
        <a:p>
          <a:pPr lvl="0" algn="ctr" defTabSz="977900">
            <a:lnSpc>
              <a:spcPct val="90000"/>
            </a:lnSpc>
            <a:spcBef>
              <a:spcPct val="0"/>
            </a:spcBef>
            <a:spcAft>
              <a:spcPct val="35000"/>
            </a:spcAft>
          </a:pPr>
          <a:r>
            <a:rPr lang="en-US" sz="2200" b="1" kern="1200" dirty="0" smtClean="0"/>
            <a:t>Task 1</a:t>
          </a:r>
          <a:r>
            <a:rPr lang="en-US" sz="2200" kern="1200" dirty="0" smtClean="0"/>
            <a:t>: </a:t>
          </a:r>
          <a:r>
            <a:rPr lang="en-US" sz="2200" b="0" kern="1200" dirty="0" smtClean="0"/>
            <a:t>Building Collaborative Partnerships</a:t>
          </a:r>
          <a:endParaRPr lang="en-US" sz="2200" b="0" kern="1200" dirty="0"/>
        </a:p>
      </dsp:txBody>
      <dsp:txXfrm>
        <a:off x="8420" y="0"/>
        <a:ext cx="8437562" cy="70788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65CE83-702E-4B49-8784-60C36D55B041}">
      <dsp:nvSpPr>
        <dsp:cNvPr id="0" name=""/>
        <dsp:cNvSpPr/>
      </dsp:nvSpPr>
      <dsp:spPr>
        <a:xfrm>
          <a:off x="2077" y="0"/>
          <a:ext cx="4251429" cy="708343"/>
        </a:xfrm>
        <a:prstGeom prst="homePlate">
          <a:avLst/>
        </a:prstGeom>
        <a:gradFill rotWithShape="0">
          <a:gsLst>
            <a:gs pos="0">
              <a:schemeClr val="accent4">
                <a:shade val="80000"/>
                <a:hueOff val="0"/>
                <a:satOff val="0"/>
                <a:lumOff val="0"/>
                <a:alphaOff val="0"/>
                <a:shade val="51000"/>
                <a:satMod val="130000"/>
              </a:schemeClr>
            </a:gs>
            <a:gs pos="80000">
              <a:schemeClr val="accent4">
                <a:shade val="80000"/>
                <a:hueOff val="0"/>
                <a:satOff val="0"/>
                <a:lumOff val="0"/>
                <a:alphaOff val="0"/>
                <a:shade val="93000"/>
                <a:satMod val="130000"/>
              </a:schemeClr>
            </a:gs>
            <a:gs pos="100000">
              <a:schemeClr val="accent4">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8016" tIns="64008" rIns="32004" bIns="64008" numCol="1" spcCol="1270" anchor="ctr" anchorCtr="0">
          <a:noAutofit/>
        </a:bodyPr>
        <a:lstStyle/>
        <a:p>
          <a:pPr lvl="0" algn="ctr" defTabSz="1066800">
            <a:lnSpc>
              <a:spcPct val="90000"/>
            </a:lnSpc>
            <a:spcBef>
              <a:spcPct val="0"/>
            </a:spcBef>
            <a:spcAft>
              <a:spcPct val="35000"/>
            </a:spcAft>
          </a:pPr>
          <a:endParaRPr lang="en-US" sz="2400" kern="1200" dirty="0"/>
        </a:p>
      </dsp:txBody>
      <dsp:txXfrm>
        <a:off x="2077" y="0"/>
        <a:ext cx="4074343" cy="70834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65CE83-702E-4B49-8784-60C36D55B041}">
      <dsp:nvSpPr>
        <dsp:cNvPr id="0" name=""/>
        <dsp:cNvSpPr/>
      </dsp:nvSpPr>
      <dsp:spPr>
        <a:xfrm>
          <a:off x="8420" y="0"/>
          <a:ext cx="8614533" cy="707886"/>
        </a:xfrm>
        <a:prstGeom prst="homePlate">
          <a:avLst/>
        </a:prstGeom>
        <a:gradFill rotWithShape="0">
          <a:gsLst>
            <a:gs pos="0">
              <a:schemeClr val="accent4">
                <a:shade val="80000"/>
                <a:hueOff val="0"/>
                <a:satOff val="0"/>
                <a:lumOff val="0"/>
                <a:alphaOff val="0"/>
                <a:shade val="51000"/>
                <a:satMod val="130000"/>
              </a:schemeClr>
            </a:gs>
            <a:gs pos="80000">
              <a:schemeClr val="accent4">
                <a:shade val="80000"/>
                <a:hueOff val="0"/>
                <a:satOff val="0"/>
                <a:lumOff val="0"/>
                <a:alphaOff val="0"/>
                <a:shade val="93000"/>
                <a:satMod val="130000"/>
              </a:schemeClr>
            </a:gs>
            <a:gs pos="100000">
              <a:schemeClr val="accent4">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7348" tIns="58674" rIns="29337" bIns="58674" numCol="1" spcCol="1270" anchor="ctr" anchorCtr="0">
          <a:noAutofit/>
        </a:bodyPr>
        <a:lstStyle/>
        <a:p>
          <a:pPr lvl="0" algn="ctr" defTabSz="977900">
            <a:lnSpc>
              <a:spcPct val="90000"/>
            </a:lnSpc>
            <a:spcBef>
              <a:spcPct val="0"/>
            </a:spcBef>
            <a:spcAft>
              <a:spcPct val="35000"/>
            </a:spcAft>
          </a:pPr>
          <a:r>
            <a:rPr lang="en-US" sz="2200" b="1" kern="1200" dirty="0" smtClean="0"/>
            <a:t>Task 1</a:t>
          </a:r>
          <a:r>
            <a:rPr lang="en-US" sz="2200" kern="1200" dirty="0" smtClean="0"/>
            <a:t>: </a:t>
          </a:r>
          <a:r>
            <a:rPr lang="en-US" sz="2200" b="0" kern="1200" dirty="0" smtClean="0"/>
            <a:t>Building Collaborative Partnerships</a:t>
          </a:r>
          <a:endParaRPr lang="en-US" sz="2200" b="0" kern="1200" dirty="0"/>
        </a:p>
      </dsp:txBody>
      <dsp:txXfrm>
        <a:off x="8420" y="0"/>
        <a:ext cx="8437562" cy="70788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65CE83-702E-4B49-8784-60C36D55B041}">
      <dsp:nvSpPr>
        <dsp:cNvPr id="0" name=""/>
        <dsp:cNvSpPr/>
      </dsp:nvSpPr>
      <dsp:spPr>
        <a:xfrm>
          <a:off x="7926" y="0"/>
          <a:ext cx="8108521" cy="707886"/>
        </a:xfrm>
        <a:prstGeom prst="homePlate">
          <a:avLst/>
        </a:prstGeom>
        <a:gradFill rotWithShape="0">
          <a:gsLst>
            <a:gs pos="0">
              <a:schemeClr val="accent4">
                <a:shade val="80000"/>
                <a:hueOff val="0"/>
                <a:satOff val="0"/>
                <a:lumOff val="0"/>
                <a:alphaOff val="0"/>
                <a:shade val="51000"/>
                <a:satMod val="130000"/>
              </a:schemeClr>
            </a:gs>
            <a:gs pos="80000">
              <a:schemeClr val="accent4">
                <a:shade val="80000"/>
                <a:hueOff val="0"/>
                <a:satOff val="0"/>
                <a:lumOff val="0"/>
                <a:alphaOff val="0"/>
                <a:shade val="93000"/>
                <a:satMod val="130000"/>
              </a:schemeClr>
            </a:gs>
            <a:gs pos="100000">
              <a:schemeClr val="accent4">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7348" tIns="58674" rIns="29337" bIns="58674" numCol="1" spcCol="1270" anchor="ctr" anchorCtr="0">
          <a:noAutofit/>
        </a:bodyPr>
        <a:lstStyle/>
        <a:p>
          <a:pPr lvl="0" algn="ctr" defTabSz="977900">
            <a:lnSpc>
              <a:spcPct val="90000"/>
            </a:lnSpc>
            <a:spcBef>
              <a:spcPct val="0"/>
            </a:spcBef>
            <a:spcAft>
              <a:spcPct val="35000"/>
            </a:spcAft>
          </a:pPr>
          <a:r>
            <a:rPr lang="en-US" sz="2200" b="1" kern="1200" dirty="0" smtClean="0"/>
            <a:t>Task 2</a:t>
          </a:r>
          <a:r>
            <a:rPr lang="en-US" sz="2200" kern="1200" dirty="0" smtClean="0"/>
            <a:t>: </a:t>
          </a:r>
          <a:r>
            <a:rPr lang="en-US" sz="2200" b="0" kern="1200" dirty="0" smtClean="0"/>
            <a:t>Regional Resource Library and Scorecard</a:t>
          </a:r>
          <a:endParaRPr lang="en-US" sz="2200" b="0" kern="1200" dirty="0"/>
        </a:p>
      </dsp:txBody>
      <dsp:txXfrm>
        <a:off x="7926" y="0"/>
        <a:ext cx="7931550" cy="70788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defRPr>
            </a:lvl1pPr>
          </a:lstStyle>
          <a:p>
            <a:pPr>
              <a:defRPr/>
            </a:pPr>
            <a:endParaRPr lang="en-US"/>
          </a:p>
        </p:txBody>
      </p:sp>
      <p:sp>
        <p:nvSpPr>
          <p:cNvPr id="12291" name="Rectangle 3"/>
          <p:cNvSpPr>
            <a:spLocks noGrp="1" noChangeArrowheads="1"/>
          </p:cNvSpPr>
          <p:nvPr>
            <p:ph type="dt" sz="quarter" idx="1"/>
          </p:nvPr>
        </p:nvSpPr>
        <p:spPr bwMode="auto">
          <a:xfrm>
            <a:off x="3884613" y="0"/>
            <a:ext cx="2971800"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defRPr>
            </a:lvl1pPr>
          </a:lstStyle>
          <a:p>
            <a:pPr>
              <a:defRPr/>
            </a:pPr>
            <a:fld id="{C631C5E6-A92C-449F-8A77-CA97E59F0A2E}" type="datetimeFigureOut">
              <a:rPr lang="en-US"/>
              <a:pPr>
                <a:defRPr/>
              </a:pPr>
              <a:t>3/1/12</a:t>
            </a:fld>
            <a:endParaRPr lang="en-US"/>
          </a:p>
        </p:txBody>
      </p:sp>
      <p:sp>
        <p:nvSpPr>
          <p:cNvPr id="12292" name="Rectangle 4"/>
          <p:cNvSpPr>
            <a:spLocks noGrp="1" noChangeArrowheads="1"/>
          </p:cNvSpPr>
          <p:nvPr>
            <p:ph type="ftr" sz="quarter" idx="2"/>
          </p:nvPr>
        </p:nvSpPr>
        <p:spPr bwMode="auto">
          <a:xfrm>
            <a:off x="0" y="8783638"/>
            <a:ext cx="2971800" cy="4619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defRPr>
            </a:lvl1pPr>
          </a:lstStyle>
          <a:p>
            <a:pPr>
              <a:defRPr/>
            </a:pPr>
            <a:endParaRPr lang="en-US"/>
          </a:p>
        </p:txBody>
      </p:sp>
      <p:sp>
        <p:nvSpPr>
          <p:cNvPr id="12293" name="Rectangle 5"/>
          <p:cNvSpPr>
            <a:spLocks noGrp="1" noChangeArrowheads="1"/>
          </p:cNvSpPr>
          <p:nvPr>
            <p:ph type="sldNum" sz="quarter" idx="3"/>
          </p:nvPr>
        </p:nvSpPr>
        <p:spPr bwMode="auto">
          <a:xfrm>
            <a:off x="3884613" y="8783638"/>
            <a:ext cx="2971800" cy="4619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pPr>
              <a:defRPr/>
            </a:pPr>
            <a:fld id="{4F4DDCB8-D508-42EC-9061-42196DB53401}" type="slidenum">
              <a:rPr lang="en-US"/>
              <a:pPr>
                <a:defRPr/>
              </a:pPr>
              <a:t>‹#›</a:t>
            </a:fld>
            <a:endParaRPr lang="en-US"/>
          </a:p>
        </p:txBody>
      </p:sp>
    </p:spTree>
    <p:extLst>
      <p:ext uri="{BB962C8B-B14F-4D97-AF65-F5344CB8AC3E}">
        <p14:creationId xmlns:p14="http://schemas.microsoft.com/office/powerpoint/2010/main" val="4142643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71800"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defRPr>
            </a:lvl1pPr>
          </a:lstStyle>
          <a:p>
            <a:pPr>
              <a:defRPr/>
            </a:pPr>
            <a:endParaRPr lang="en-US"/>
          </a:p>
        </p:txBody>
      </p:sp>
      <p:sp>
        <p:nvSpPr>
          <p:cNvPr id="26627" name="Rectangle 3"/>
          <p:cNvSpPr>
            <a:spLocks noGrp="1" noChangeArrowheads="1"/>
          </p:cNvSpPr>
          <p:nvPr>
            <p:ph type="dt" idx="1"/>
          </p:nvPr>
        </p:nvSpPr>
        <p:spPr bwMode="auto">
          <a:xfrm>
            <a:off x="3884613" y="0"/>
            <a:ext cx="2971800"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defRPr>
            </a:lvl1pPr>
          </a:lstStyle>
          <a:p>
            <a:pPr>
              <a:defRPr/>
            </a:pPr>
            <a:fld id="{3F52101E-D931-4B88-A128-BB89212A00DE}" type="datetimeFigureOut">
              <a:rPr lang="en-US"/>
              <a:pPr>
                <a:defRPr/>
              </a:pPr>
              <a:t>3/1/12</a:t>
            </a:fld>
            <a:endParaRPr lang="en-US"/>
          </a:p>
        </p:txBody>
      </p:sp>
      <p:sp>
        <p:nvSpPr>
          <p:cNvPr id="3076" name="Rectangle 4"/>
          <p:cNvSpPr>
            <a:spLocks noGrp="1" noRot="1" noChangeAspect="1" noChangeArrowheads="1" noTextEdit="1"/>
          </p:cNvSpPr>
          <p:nvPr>
            <p:ph type="sldImg" idx="2"/>
          </p:nvPr>
        </p:nvSpPr>
        <p:spPr bwMode="auto">
          <a:xfrm>
            <a:off x="1117600" y="693738"/>
            <a:ext cx="4622800" cy="3467100"/>
          </a:xfrm>
          <a:prstGeom prst="rect">
            <a:avLst/>
          </a:prstGeom>
          <a:noFill/>
          <a:ln w="9525">
            <a:solidFill>
              <a:srgbClr val="000000"/>
            </a:solidFill>
            <a:miter lim="800000"/>
            <a:headEnd/>
            <a:tailEnd/>
          </a:ln>
        </p:spPr>
      </p:sp>
      <p:sp>
        <p:nvSpPr>
          <p:cNvPr id="26629" name="Rectangle 5"/>
          <p:cNvSpPr>
            <a:spLocks noGrp="1" noChangeArrowheads="1"/>
          </p:cNvSpPr>
          <p:nvPr>
            <p:ph type="body" sz="quarter" idx="3"/>
          </p:nvPr>
        </p:nvSpPr>
        <p:spPr bwMode="auto">
          <a:xfrm>
            <a:off x="685800" y="4392613"/>
            <a:ext cx="5486400" cy="41608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6630" name="Rectangle 6"/>
          <p:cNvSpPr>
            <a:spLocks noGrp="1" noChangeArrowheads="1"/>
          </p:cNvSpPr>
          <p:nvPr>
            <p:ph type="ftr" sz="quarter" idx="4"/>
          </p:nvPr>
        </p:nvSpPr>
        <p:spPr bwMode="auto">
          <a:xfrm>
            <a:off x="0" y="8783638"/>
            <a:ext cx="2971800" cy="4619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defRPr>
            </a:lvl1pPr>
          </a:lstStyle>
          <a:p>
            <a:pPr>
              <a:defRPr/>
            </a:pPr>
            <a:endParaRPr lang="en-US"/>
          </a:p>
        </p:txBody>
      </p:sp>
      <p:sp>
        <p:nvSpPr>
          <p:cNvPr id="26631" name="Rectangle 7"/>
          <p:cNvSpPr>
            <a:spLocks noGrp="1" noChangeArrowheads="1"/>
          </p:cNvSpPr>
          <p:nvPr>
            <p:ph type="sldNum" sz="quarter" idx="5"/>
          </p:nvPr>
        </p:nvSpPr>
        <p:spPr bwMode="auto">
          <a:xfrm>
            <a:off x="3884613" y="8783638"/>
            <a:ext cx="2971800" cy="4619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pPr>
              <a:defRPr/>
            </a:pPr>
            <a:fld id="{C57183B7-0D83-4D35-AD5E-FEB53EF68F76}" type="slidenum">
              <a:rPr lang="en-US"/>
              <a:pPr>
                <a:defRPr/>
              </a:pPr>
              <a:t>‹#›</a:t>
            </a:fld>
            <a:endParaRPr lang="en-US"/>
          </a:p>
        </p:txBody>
      </p:sp>
    </p:spTree>
    <p:extLst>
      <p:ext uri="{BB962C8B-B14F-4D97-AF65-F5344CB8AC3E}">
        <p14:creationId xmlns:p14="http://schemas.microsoft.com/office/powerpoint/2010/main" val="15235924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p:cNvSpPr txBox="1">
            <a:spLocks noGrp="1" noChangeArrowheads="1"/>
          </p:cNvSpPr>
          <p:nvPr/>
        </p:nvSpPr>
        <p:spPr bwMode="auto">
          <a:xfrm>
            <a:off x="3890963" y="8815388"/>
            <a:ext cx="2992437" cy="457200"/>
          </a:xfrm>
          <a:prstGeom prst="rect">
            <a:avLst/>
          </a:prstGeom>
          <a:noFill/>
          <a:ln w="9525">
            <a:noFill/>
            <a:miter lim="800000"/>
            <a:headEnd/>
            <a:tailEnd/>
          </a:ln>
        </p:spPr>
        <p:txBody>
          <a:bodyPr lIns="90571" tIns="45287" rIns="90571" bIns="45287" anchor="b"/>
          <a:lstStyle/>
          <a:p>
            <a:pPr algn="r" defTabSz="903288" eaLnBrk="1" hangingPunct="1"/>
            <a:fld id="{192BF93B-796B-47F0-A2C2-61C966D901BA}" type="slidenum">
              <a:rPr lang="en-US" sz="1100">
                <a:solidFill>
                  <a:srgbClr val="000000"/>
                </a:solidFill>
                <a:latin typeface="Times New Roman" pitchFamily="18" charset="0"/>
              </a:rPr>
              <a:pPr algn="r" defTabSz="903288" eaLnBrk="1" hangingPunct="1"/>
              <a:t>1</a:t>
            </a:fld>
            <a:endParaRPr lang="en-US" sz="1100">
              <a:solidFill>
                <a:srgbClr val="000000"/>
              </a:solidFill>
              <a:latin typeface="Times New Roman" pitchFamily="18" charset="0"/>
            </a:endParaRPr>
          </a:p>
        </p:txBody>
      </p:sp>
      <p:sp>
        <p:nvSpPr>
          <p:cNvPr id="6146" name="Rectangle 2"/>
          <p:cNvSpPr>
            <a:spLocks noGrp="1" noRot="1" noChangeAspect="1" noChangeArrowheads="1" noTextEdit="1"/>
          </p:cNvSpPr>
          <p:nvPr>
            <p:ph type="sldImg"/>
          </p:nvPr>
        </p:nvSpPr>
        <p:spPr>
          <a:xfrm>
            <a:off x="1076325" y="684213"/>
            <a:ext cx="4660900" cy="3495675"/>
          </a:xfrm>
          <a:ln/>
        </p:spPr>
      </p:sp>
      <p:sp>
        <p:nvSpPr>
          <p:cNvPr id="6147" name="Rectangle 3"/>
          <p:cNvSpPr>
            <a:spLocks noGrp="1" noChangeArrowheads="1"/>
          </p:cNvSpPr>
          <p:nvPr>
            <p:ph type="body" idx="1"/>
          </p:nvPr>
        </p:nvSpPr>
        <p:spPr>
          <a:xfrm>
            <a:off x="896938" y="4408488"/>
            <a:ext cx="5013325" cy="4179887"/>
          </a:xfrm>
          <a:noFill/>
          <a:ln/>
        </p:spPr>
        <p:txBody>
          <a:bodyPr lIns="90571" tIns="45287" rIns="90571" bIns="45287"/>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a:xfrm>
            <a:off x="1073150" y="684213"/>
            <a:ext cx="4660900" cy="3495675"/>
          </a:xfrm>
          <a:ln/>
        </p:spPr>
      </p:sp>
      <p:sp>
        <p:nvSpPr>
          <p:cNvPr id="16386" name="Notes Placeholder 2"/>
          <p:cNvSpPr>
            <a:spLocks noGrp="1"/>
          </p:cNvSpPr>
          <p:nvPr>
            <p:ph type="body" idx="1"/>
          </p:nvPr>
        </p:nvSpPr>
        <p:spPr>
          <a:xfrm>
            <a:off x="896938" y="4408488"/>
            <a:ext cx="5013325" cy="4179887"/>
          </a:xfrm>
          <a:noFill/>
          <a:ln/>
        </p:spPr>
        <p:txBody>
          <a:bodyPr lIns="90571" tIns="45287" rIns="90571" bIns="45287"/>
          <a:lstStyle/>
          <a:p>
            <a:pPr eaLnBrk="1" hangingPunct="1"/>
            <a:r>
              <a:rPr lang="en-US" smtClean="0"/>
              <a:t>We have a work plan we have refined further since the submittal of the SOQ which we can come back to and discuss later. Suffice to say we have a plan for every task…</a:t>
            </a:r>
          </a:p>
          <a:p>
            <a:pPr eaLnBrk="1" hangingPunct="1"/>
            <a:endParaRPr lang="en-US" smtClean="0"/>
          </a:p>
          <a:p>
            <a:pPr eaLnBrk="1" hangingPunct="1"/>
            <a:r>
              <a:rPr lang="en-US" smtClean="0"/>
              <a:t>This is just a rough outline and we look forward to working with the committee on this</a:t>
            </a:r>
          </a:p>
        </p:txBody>
      </p:sp>
      <p:sp>
        <p:nvSpPr>
          <p:cNvPr id="16387" name="Slide Number Placeholder 3"/>
          <p:cNvSpPr txBox="1">
            <a:spLocks noGrp="1"/>
          </p:cNvSpPr>
          <p:nvPr/>
        </p:nvSpPr>
        <p:spPr bwMode="auto">
          <a:xfrm>
            <a:off x="3890963" y="8815388"/>
            <a:ext cx="2992437" cy="457200"/>
          </a:xfrm>
          <a:prstGeom prst="rect">
            <a:avLst/>
          </a:prstGeom>
          <a:noFill/>
          <a:ln w="9525">
            <a:noFill/>
            <a:miter lim="800000"/>
            <a:headEnd/>
            <a:tailEnd/>
          </a:ln>
        </p:spPr>
        <p:txBody>
          <a:bodyPr lIns="90571" tIns="45287" rIns="90571" bIns="45287" anchor="b"/>
          <a:lstStyle/>
          <a:p>
            <a:pPr algn="r" defTabSz="903288" eaLnBrk="1" hangingPunct="1"/>
            <a:fld id="{243C7E1F-4999-4097-999B-B879CFAA933F}" type="slidenum">
              <a:rPr lang="en-US" sz="1100">
                <a:latin typeface="Times New Roman" pitchFamily="18" charset="0"/>
              </a:rPr>
              <a:pPr algn="r" defTabSz="903288" eaLnBrk="1" hangingPunct="1"/>
              <a:t>16</a:t>
            </a:fld>
            <a:endParaRPr lang="en-US" sz="110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p:spPr>
        <p:txBody>
          <a:bodyPr/>
          <a:lstStyle>
            <a:lvl1pPr>
              <a:defRPr/>
            </a:lvl1pPr>
          </a:lstStyle>
          <a:p>
            <a:pPr>
              <a:defRPr/>
            </a:pPr>
            <a:fld id="{401C240D-256A-4EA6-AC5F-2C1BE7E57440}" type="datetimeFigureOut">
              <a:rPr lang="en-US"/>
              <a:pPr>
                <a:defRPr/>
              </a:pPr>
              <a:t>3/1/12</a:t>
            </a:fld>
            <a:endParaRPr lang="en-US"/>
          </a:p>
        </p:txBody>
      </p:sp>
      <p:sp>
        <p:nvSpPr>
          <p:cNvPr id="3" name="Footer Placeholder 2"/>
          <p:cNvSpPr>
            <a:spLocks noGrp="1"/>
          </p:cNvSpPr>
          <p:nvPr>
            <p:ph type="ftr" sz="quarter" idx="11"/>
          </p:nvPr>
        </p:nvSpPr>
        <p:spPr>
          <a:xfrm>
            <a:off x="3124200" y="6356350"/>
            <a:ext cx="2895600" cy="365125"/>
          </a:xfrm>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p:spPr>
        <p:txBody>
          <a:bodyPr/>
          <a:lstStyle>
            <a:lvl1pPr>
              <a:defRPr/>
            </a:lvl1pPr>
          </a:lstStyle>
          <a:p>
            <a:pPr>
              <a:defRPr/>
            </a:pPr>
            <a:fld id="{A5022479-FB46-4ED6-8685-3996AE0438E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SmartArt Placeholder 2"/>
          <p:cNvSpPr>
            <a:spLocks noGrp="1"/>
          </p:cNvSpPr>
          <p:nvPr>
            <p:ph type="dgm"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356350"/>
            <a:ext cx="2133600" cy="365125"/>
          </a:xfrm>
        </p:spPr>
        <p:txBody>
          <a:bodyPr/>
          <a:lstStyle>
            <a:lvl1pPr>
              <a:defRPr/>
            </a:lvl1pPr>
          </a:lstStyle>
          <a:p>
            <a:pPr>
              <a:defRPr/>
            </a:pPr>
            <a:fld id="{4B218558-C570-40CD-9539-A6B55936D073}" type="datetimeFigureOut">
              <a:rPr lang="en-US"/>
              <a:pPr>
                <a:defRPr/>
              </a:pPr>
              <a:t>3/1/12</a:t>
            </a:fld>
            <a:endParaRPr lang="en-US"/>
          </a:p>
        </p:txBody>
      </p:sp>
      <p:sp>
        <p:nvSpPr>
          <p:cNvPr id="5" name="Footer Placeholder 4"/>
          <p:cNvSpPr>
            <a:spLocks noGrp="1"/>
          </p:cNvSpPr>
          <p:nvPr>
            <p:ph type="ftr" sz="quarter" idx="11"/>
          </p:nvPr>
        </p:nvSpPr>
        <p:spPr>
          <a:xfrm>
            <a:off x="3124200" y="6356350"/>
            <a:ext cx="2895600" cy="365125"/>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p:spPr>
        <p:txBody>
          <a:bodyPr/>
          <a:lstStyle>
            <a:lvl1pPr>
              <a:defRPr/>
            </a:lvl1pPr>
          </a:lstStyle>
          <a:p>
            <a:pPr>
              <a:defRPr/>
            </a:pPr>
            <a:fld id="{BD04ABD8-9179-4995-963F-0F5580C0A37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defRPr>
            </a:lvl1pPr>
          </a:lstStyle>
          <a:p>
            <a:pPr>
              <a:defRPr/>
            </a:pPr>
            <a:fld id="{67C7ED79-1807-48F3-B95D-0A957077A03B}" type="datetimeFigureOut">
              <a:rPr lang="en-US"/>
              <a:pPr>
                <a:defRPr/>
              </a:pPr>
              <a:t>3/1/12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a:defRPr/>
            </a:pPr>
            <a:fld id="{E644C9D2-691B-48F9-BB44-5AD1736B804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4" Type="http://schemas.openxmlformats.org/officeDocument/2006/relationships/diagramLayout" Target="../diagrams/layout7.xml"/><Relationship Id="rId5" Type="http://schemas.openxmlformats.org/officeDocument/2006/relationships/diagramQuickStyle" Target="../diagrams/quickStyle7.xml"/><Relationship Id="rId6" Type="http://schemas.openxmlformats.org/officeDocument/2006/relationships/diagramColors" Target="../diagrams/colors7.xml"/><Relationship Id="rId7" Type="http://schemas.microsoft.com/office/2007/relationships/diagramDrawing" Target="../diagrams/drawing7.xml"/><Relationship Id="rId1" Type="http://schemas.openxmlformats.org/officeDocument/2006/relationships/tags" Target="../tags/tag3.xml"/><Relationship Id="rId2"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8.xml"/><Relationship Id="rId4" Type="http://schemas.openxmlformats.org/officeDocument/2006/relationships/diagramLayout" Target="../diagrams/layout8.xml"/><Relationship Id="rId5" Type="http://schemas.openxmlformats.org/officeDocument/2006/relationships/diagramQuickStyle" Target="../diagrams/quickStyle8.xml"/><Relationship Id="rId6" Type="http://schemas.openxmlformats.org/officeDocument/2006/relationships/diagramColors" Target="../diagrams/colors8.xml"/><Relationship Id="rId7" Type="http://schemas.microsoft.com/office/2007/relationships/diagramDrawing" Target="../diagrams/drawing8.xml"/><Relationship Id="rId1" Type="http://schemas.openxmlformats.org/officeDocument/2006/relationships/tags" Target="../tags/tag4.xml"/><Relationship Id="rId2"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1" Type="http://schemas.openxmlformats.org/officeDocument/2006/relationships/diagramColors" Target="../diagrams/colors10.xml"/><Relationship Id="rId12" Type="http://schemas.microsoft.com/office/2007/relationships/diagramDrawing" Target="../diagrams/drawing10.xml"/><Relationship Id="rId1" Type="http://schemas.openxmlformats.org/officeDocument/2006/relationships/tags" Target="../tags/tag5.xml"/><Relationship Id="rId2" Type="http://schemas.openxmlformats.org/officeDocument/2006/relationships/slideLayout" Target="../slideLayouts/slideLayout1.xml"/><Relationship Id="rId3" Type="http://schemas.openxmlformats.org/officeDocument/2006/relationships/diagramData" Target="../diagrams/data9.xml"/><Relationship Id="rId4" Type="http://schemas.openxmlformats.org/officeDocument/2006/relationships/diagramLayout" Target="../diagrams/layout9.xml"/><Relationship Id="rId5" Type="http://schemas.openxmlformats.org/officeDocument/2006/relationships/diagramQuickStyle" Target="../diagrams/quickStyle9.xml"/><Relationship Id="rId6" Type="http://schemas.openxmlformats.org/officeDocument/2006/relationships/diagramColors" Target="../diagrams/colors9.xml"/><Relationship Id="rId7" Type="http://schemas.microsoft.com/office/2007/relationships/diagramDrawing" Target="../diagrams/drawing9.xml"/><Relationship Id="rId8" Type="http://schemas.openxmlformats.org/officeDocument/2006/relationships/diagramData" Target="../diagrams/data10.xml"/><Relationship Id="rId9" Type="http://schemas.openxmlformats.org/officeDocument/2006/relationships/diagramLayout" Target="../diagrams/layout10.xml"/><Relationship Id="rId10"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1.xml"/><Relationship Id="rId4" Type="http://schemas.openxmlformats.org/officeDocument/2006/relationships/diagramLayout" Target="../diagrams/layout11.xml"/><Relationship Id="rId5" Type="http://schemas.openxmlformats.org/officeDocument/2006/relationships/diagramQuickStyle" Target="../diagrams/quickStyle11.xml"/><Relationship Id="rId6" Type="http://schemas.openxmlformats.org/officeDocument/2006/relationships/diagramColors" Target="../diagrams/colors11.xml"/><Relationship Id="rId7" Type="http://schemas.microsoft.com/office/2007/relationships/diagramDrawing" Target="../diagrams/drawing11.xml"/><Relationship Id="rId1" Type="http://schemas.openxmlformats.org/officeDocument/2006/relationships/tags" Target="../tags/tag6.xml"/><Relationship Id="rId2"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2.xml"/><Relationship Id="rId4" Type="http://schemas.openxmlformats.org/officeDocument/2006/relationships/diagramLayout" Target="../diagrams/layout12.xml"/><Relationship Id="rId5" Type="http://schemas.openxmlformats.org/officeDocument/2006/relationships/diagramQuickStyle" Target="../diagrams/quickStyle12.xml"/><Relationship Id="rId6" Type="http://schemas.openxmlformats.org/officeDocument/2006/relationships/diagramColors" Target="../diagrams/colors12.xml"/><Relationship Id="rId7" Type="http://schemas.microsoft.com/office/2007/relationships/diagramDrawing" Target="../diagrams/drawing12.xml"/><Relationship Id="rId1" Type="http://schemas.openxmlformats.org/officeDocument/2006/relationships/tags" Target="../tags/tag7.xml"/><Relationship Id="rId2"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3.xml"/><Relationship Id="rId4" Type="http://schemas.openxmlformats.org/officeDocument/2006/relationships/diagramLayout" Target="../diagrams/layout13.xml"/><Relationship Id="rId5" Type="http://schemas.openxmlformats.org/officeDocument/2006/relationships/diagramQuickStyle" Target="../diagrams/quickStyle13.xml"/><Relationship Id="rId6" Type="http://schemas.openxmlformats.org/officeDocument/2006/relationships/diagramColors" Target="../diagrams/colors13.xml"/><Relationship Id="rId7" Type="http://schemas.microsoft.com/office/2007/relationships/diagramDrawing" Target="../diagrams/drawing13.xml"/><Relationship Id="rId1" Type="http://schemas.openxmlformats.org/officeDocument/2006/relationships/tags" Target="../tags/tag8.xml"/><Relationship Id="rId2"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tags" Target="../tags/tag1.xml"/><Relationship Id="rId2"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9" Type="http://schemas.openxmlformats.org/officeDocument/2006/relationships/diagramLayout" Target="../diagrams/layout2.xml"/><Relationship Id="rId20" Type="http://schemas.openxmlformats.org/officeDocument/2006/relationships/diagramQuickStyle" Target="../diagrams/quickStyle4.xml"/><Relationship Id="rId21" Type="http://schemas.openxmlformats.org/officeDocument/2006/relationships/diagramColors" Target="../diagrams/colors4.xml"/><Relationship Id="rId22" Type="http://schemas.microsoft.com/office/2007/relationships/diagramDrawing" Target="../diagrams/drawing4.xml"/><Relationship Id="rId23" Type="http://schemas.openxmlformats.org/officeDocument/2006/relationships/diagramData" Target="../diagrams/data5.xml"/><Relationship Id="rId24" Type="http://schemas.openxmlformats.org/officeDocument/2006/relationships/diagramLayout" Target="../diagrams/layout5.xml"/><Relationship Id="rId25" Type="http://schemas.openxmlformats.org/officeDocument/2006/relationships/diagramQuickStyle" Target="../diagrams/quickStyle5.xml"/><Relationship Id="rId26" Type="http://schemas.openxmlformats.org/officeDocument/2006/relationships/diagramColors" Target="../diagrams/colors5.xml"/><Relationship Id="rId27" Type="http://schemas.microsoft.com/office/2007/relationships/diagramDrawing" Target="../diagrams/drawing5.xml"/><Relationship Id="rId28" Type="http://schemas.openxmlformats.org/officeDocument/2006/relationships/diagramData" Target="../diagrams/data6.xml"/><Relationship Id="rId29" Type="http://schemas.openxmlformats.org/officeDocument/2006/relationships/diagramLayout" Target="../diagrams/layout6.xml"/><Relationship Id="rId30" Type="http://schemas.openxmlformats.org/officeDocument/2006/relationships/diagramQuickStyle" Target="../diagrams/quickStyle6.xml"/><Relationship Id="rId31" Type="http://schemas.openxmlformats.org/officeDocument/2006/relationships/diagramColors" Target="../diagrams/colors6.xml"/><Relationship Id="rId32" Type="http://schemas.microsoft.com/office/2007/relationships/diagramDrawing" Target="../diagrams/drawing6.xml"/><Relationship Id="rId10" Type="http://schemas.openxmlformats.org/officeDocument/2006/relationships/diagramQuickStyle" Target="../diagrams/quickStyle2.xml"/><Relationship Id="rId11" Type="http://schemas.openxmlformats.org/officeDocument/2006/relationships/diagramColors" Target="../diagrams/colors2.xml"/><Relationship Id="rId12" Type="http://schemas.microsoft.com/office/2007/relationships/diagramDrawing" Target="../diagrams/drawing2.xml"/><Relationship Id="rId13" Type="http://schemas.openxmlformats.org/officeDocument/2006/relationships/diagramData" Target="../diagrams/data3.xml"/><Relationship Id="rId14" Type="http://schemas.openxmlformats.org/officeDocument/2006/relationships/diagramLayout" Target="../diagrams/layout3.xml"/><Relationship Id="rId15" Type="http://schemas.openxmlformats.org/officeDocument/2006/relationships/diagramQuickStyle" Target="../diagrams/quickStyle3.xml"/><Relationship Id="rId16" Type="http://schemas.openxmlformats.org/officeDocument/2006/relationships/diagramColors" Target="../diagrams/colors3.xml"/><Relationship Id="rId17" Type="http://schemas.microsoft.com/office/2007/relationships/diagramDrawing" Target="../diagrams/drawing3.xml"/><Relationship Id="rId18" Type="http://schemas.openxmlformats.org/officeDocument/2006/relationships/diagramData" Target="../diagrams/data4.xml"/><Relationship Id="rId19" Type="http://schemas.openxmlformats.org/officeDocument/2006/relationships/diagramLayout" Target="../diagrams/layout4.xml"/><Relationship Id="rId1" Type="http://schemas.openxmlformats.org/officeDocument/2006/relationships/tags" Target="../tags/tag2.xml"/><Relationship Id="rId2" Type="http://schemas.openxmlformats.org/officeDocument/2006/relationships/slideLayout" Target="../slideLayouts/slideLayout1.xml"/><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2" descr="C:\Users\jking\Desktop\Memphis_2006_Main_2_sm.jpg"/>
          <p:cNvPicPr>
            <a:picLocks noChangeAspect="1" noChangeArrowheads="1"/>
          </p:cNvPicPr>
          <p:nvPr/>
        </p:nvPicPr>
        <p:blipFill>
          <a:blip r:embed="rId3"/>
          <a:srcRect l="24071" t="26540" r="12550" b="26540"/>
          <a:stretch>
            <a:fillRect/>
          </a:stretch>
        </p:blipFill>
        <p:spPr bwMode="auto">
          <a:xfrm>
            <a:off x="6188075" y="4816475"/>
            <a:ext cx="2803525" cy="1557338"/>
          </a:xfrm>
          <a:prstGeom prst="rect">
            <a:avLst/>
          </a:prstGeom>
          <a:noFill/>
          <a:ln w="9525">
            <a:noFill/>
            <a:miter lim="800000"/>
            <a:headEnd/>
            <a:tailEnd/>
          </a:ln>
        </p:spPr>
      </p:pic>
      <p:sp>
        <p:nvSpPr>
          <p:cNvPr id="5122" name="Text Box 5"/>
          <p:cNvSpPr txBox="1">
            <a:spLocks noChangeArrowheads="1"/>
          </p:cNvSpPr>
          <p:nvPr/>
        </p:nvSpPr>
        <p:spPr bwMode="auto">
          <a:xfrm>
            <a:off x="0" y="1554163"/>
            <a:ext cx="9144000" cy="1476375"/>
          </a:xfrm>
          <a:prstGeom prst="rect">
            <a:avLst/>
          </a:prstGeom>
          <a:noFill/>
          <a:ln w="9525">
            <a:noFill/>
            <a:miter lim="800000"/>
            <a:headEnd/>
            <a:tailEnd/>
          </a:ln>
        </p:spPr>
        <p:txBody>
          <a:bodyPr>
            <a:spAutoFit/>
          </a:bodyPr>
          <a:lstStyle/>
          <a:p>
            <a:pPr algn="ctr" defTabSz="914400">
              <a:lnSpc>
                <a:spcPts val="1200"/>
              </a:lnSpc>
              <a:spcBef>
                <a:spcPts val="1200"/>
              </a:spcBef>
            </a:pPr>
            <a:r>
              <a:rPr lang="en-US" sz="2000">
                <a:solidFill>
                  <a:srgbClr val="FFFFFF"/>
                </a:solidFill>
                <a:latin typeface="Arial Rounded MT Bold" pitchFamily="34" charset="0"/>
              </a:rPr>
              <a:t>southeast florida’s regional vision</a:t>
            </a:r>
          </a:p>
          <a:p>
            <a:pPr algn="ctr" defTabSz="914400">
              <a:lnSpc>
                <a:spcPts val="1200"/>
              </a:lnSpc>
              <a:spcBef>
                <a:spcPts val="1200"/>
              </a:spcBef>
            </a:pPr>
            <a:endParaRPr lang="en-US" sz="2000">
              <a:solidFill>
                <a:srgbClr val="FFFFFF"/>
              </a:solidFill>
              <a:latin typeface="Arial Rounded MT Bold" pitchFamily="34" charset="0"/>
            </a:endParaRPr>
          </a:p>
          <a:p>
            <a:pPr algn="ctr" defTabSz="914400">
              <a:lnSpc>
                <a:spcPts val="1200"/>
              </a:lnSpc>
              <a:spcBef>
                <a:spcPts val="1200"/>
              </a:spcBef>
            </a:pPr>
            <a:endParaRPr lang="en-US" sz="2000">
              <a:solidFill>
                <a:srgbClr val="FFFFFF"/>
              </a:solidFill>
              <a:latin typeface="Arial Rounded MT Bold" pitchFamily="34" charset="0"/>
            </a:endParaRPr>
          </a:p>
          <a:p>
            <a:pPr algn="ctr" defTabSz="914400">
              <a:lnSpc>
                <a:spcPts val="1200"/>
              </a:lnSpc>
              <a:spcBef>
                <a:spcPts val="1200"/>
              </a:spcBef>
            </a:pPr>
            <a:endParaRPr lang="en-US" sz="2000">
              <a:solidFill>
                <a:srgbClr val="FFFFFF"/>
              </a:solidFill>
              <a:latin typeface="Arial Rounded MT Bold" pitchFamily="34" charset="0"/>
            </a:endParaRPr>
          </a:p>
          <a:p>
            <a:pPr algn="ctr" defTabSz="914400">
              <a:lnSpc>
                <a:spcPts val="1200"/>
              </a:lnSpc>
              <a:spcBef>
                <a:spcPts val="1200"/>
              </a:spcBef>
            </a:pPr>
            <a:r>
              <a:rPr lang="en-US" sz="2000">
                <a:solidFill>
                  <a:srgbClr val="FFFFFF"/>
                </a:solidFill>
                <a:latin typeface="Arial Rounded MT Bold" pitchFamily="34" charset="0"/>
              </a:rPr>
              <a:t>for economic prosperity</a:t>
            </a:r>
            <a:endParaRPr lang="en-US" sz="8000">
              <a:solidFill>
                <a:srgbClr val="FFFFFF"/>
              </a:solidFill>
              <a:latin typeface="Arial Rounded MT Bold" pitchFamily="34" charset="0"/>
            </a:endParaRPr>
          </a:p>
        </p:txBody>
      </p:sp>
      <p:sp>
        <p:nvSpPr>
          <p:cNvPr id="5123" name="Text Box 14"/>
          <p:cNvSpPr txBox="1">
            <a:spLocks noChangeArrowheads="1"/>
          </p:cNvSpPr>
          <p:nvPr/>
        </p:nvSpPr>
        <p:spPr bwMode="auto">
          <a:xfrm>
            <a:off x="6169025" y="4371975"/>
            <a:ext cx="2822575" cy="461963"/>
          </a:xfrm>
          <a:prstGeom prst="rect">
            <a:avLst/>
          </a:prstGeom>
          <a:solidFill>
            <a:schemeClr val="tx1"/>
          </a:solidFill>
          <a:ln w="9525">
            <a:solidFill>
              <a:schemeClr val="tx1"/>
            </a:solidFill>
            <a:miter lim="800000"/>
            <a:headEnd/>
            <a:tailEnd/>
          </a:ln>
        </p:spPr>
        <p:txBody>
          <a:bodyPr>
            <a:spAutoFit/>
          </a:bodyPr>
          <a:lstStyle/>
          <a:p>
            <a:pPr algn="ctr" defTabSz="914400" eaLnBrk="1" hangingPunct="1"/>
            <a:r>
              <a:rPr lang="en-US" sz="2400">
                <a:solidFill>
                  <a:srgbClr val="FFFFFF"/>
                </a:solidFill>
                <a:cs typeface="Arial" charset="0"/>
              </a:rPr>
              <a:t>experts</a:t>
            </a:r>
          </a:p>
        </p:txBody>
      </p:sp>
      <p:grpSp>
        <p:nvGrpSpPr>
          <p:cNvPr id="5124" name="Group 29"/>
          <p:cNvGrpSpPr>
            <a:grpSpLocks/>
          </p:cNvGrpSpPr>
          <p:nvPr/>
        </p:nvGrpSpPr>
        <p:grpSpPr bwMode="auto">
          <a:xfrm>
            <a:off x="3113088" y="4359275"/>
            <a:ext cx="2989262" cy="2014538"/>
            <a:chOff x="3112336" y="4359275"/>
            <a:chExt cx="2989263" cy="2014538"/>
          </a:xfrm>
        </p:grpSpPr>
        <p:pic>
          <p:nvPicPr>
            <p:cNvPr id="5129" name="Picture 30" descr="proposed- north roan mall- resampled"/>
            <p:cNvPicPr>
              <a:picLocks noChangeAspect="1" noChangeArrowheads="1"/>
            </p:cNvPicPr>
            <p:nvPr/>
          </p:nvPicPr>
          <p:blipFill>
            <a:blip r:embed="rId4"/>
            <a:srcRect t="26419" r="31128" b="18394"/>
            <a:stretch>
              <a:fillRect/>
            </a:stretch>
          </p:blipFill>
          <p:spPr bwMode="auto">
            <a:xfrm>
              <a:off x="3197225" y="4768850"/>
              <a:ext cx="2809875" cy="1604963"/>
            </a:xfrm>
            <a:prstGeom prst="rect">
              <a:avLst/>
            </a:prstGeom>
            <a:noFill/>
            <a:ln w="9525">
              <a:solidFill>
                <a:schemeClr val="tx1"/>
              </a:solidFill>
              <a:miter lim="800000"/>
              <a:headEnd/>
              <a:tailEnd/>
            </a:ln>
          </p:spPr>
        </p:pic>
        <p:sp>
          <p:nvSpPr>
            <p:cNvPr id="5130" name="Text Box 16"/>
            <p:cNvSpPr txBox="1">
              <a:spLocks noChangeArrowheads="1"/>
            </p:cNvSpPr>
            <p:nvPr/>
          </p:nvSpPr>
          <p:spPr bwMode="auto">
            <a:xfrm>
              <a:off x="3112336" y="4359275"/>
              <a:ext cx="2989263" cy="461665"/>
            </a:xfrm>
            <a:prstGeom prst="rect">
              <a:avLst/>
            </a:prstGeom>
            <a:solidFill>
              <a:schemeClr val="tx1"/>
            </a:solidFill>
            <a:ln w="9525">
              <a:solidFill>
                <a:schemeClr val="tx1"/>
              </a:solidFill>
              <a:miter lim="800000"/>
              <a:headEnd/>
              <a:tailEnd/>
            </a:ln>
          </p:spPr>
          <p:txBody>
            <a:bodyPr>
              <a:spAutoFit/>
            </a:bodyPr>
            <a:lstStyle/>
            <a:p>
              <a:pPr algn="ctr" defTabSz="914400" eaLnBrk="1" hangingPunct="1"/>
              <a:r>
                <a:rPr lang="en-US" sz="2400">
                  <a:solidFill>
                    <a:srgbClr val="FFFFFF"/>
                  </a:solidFill>
                  <a:cs typeface="Arial" charset="0"/>
                </a:rPr>
                <a:t>teamwork</a:t>
              </a:r>
              <a:r>
                <a:rPr lang="en-US" sz="2000">
                  <a:solidFill>
                    <a:srgbClr val="FFFFFF"/>
                  </a:solidFill>
                  <a:latin typeface="Arial Rounded MT Bold" pitchFamily="34" charset="0"/>
                </a:rPr>
                <a:t>  </a:t>
              </a:r>
            </a:p>
          </p:txBody>
        </p:sp>
      </p:grpSp>
      <p:grpSp>
        <p:nvGrpSpPr>
          <p:cNvPr id="5125" name="Group 32"/>
          <p:cNvGrpSpPr>
            <a:grpSpLocks/>
          </p:cNvGrpSpPr>
          <p:nvPr/>
        </p:nvGrpSpPr>
        <p:grpSpPr bwMode="auto">
          <a:xfrm>
            <a:off x="193675" y="4359275"/>
            <a:ext cx="2808288" cy="2009775"/>
            <a:chOff x="193675" y="4359275"/>
            <a:chExt cx="2808288" cy="2009775"/>
          </a:xfrm>
        </p:grpSpPr>
        <p:pic>
          <p:nvPicPr>
            <p:cNvPr id="5127" name="Picture 13" descr="151-5120_IMG"/>
            <p:cNvPicPr>
              <a:picLocks noChangeAspect="1" noChangeArrowheads="1"/>
            </p:cNvPicPr>
            <p:nvPr/>
          </p:nvPicPr>
          <p:blipFill>
            <a:blip r:embed="rId5"/>
            <a:srcRect l="15973" t="30000"/>
            <a:stretch>
              <a:fillRect/>
            </a:stretch>
          </p:blipFill>
          <p:spPr bwMode="auto">
            <a:xfrm>
              <a:off x="215900" y="4768850"/>
              <a:ext cx="2776538" cy="1600200"/>
            </a:xfrm>
            <a:prstGeom prst="rect">
              <a:avLst/>
            </a:prstGeom>
            <a:noFill/>
            <a:ln w="9525">
              <a:noFill/>
              <a:miter lim="800000"/>
              <a:headEnd/>
              <a:tailEnd/>
            </a:ln>
          </p:spPr>
        </p:pic>
        <p:sp>
          <p:nvSpPr>
            <p:cNvPr id="5128" name="Text Box 17"/>
            <p:cNvSpPr txBox="1">
              <a:spLocks noChangeArrowheads="1"/>
            </p:cNvSpPr>
            <p:nvPr/>
          </p:nvSpPr>
          <p:spPr bwMode="auto">
            <a:xfrm>
              <a:off x="193675" y="4359275"/>
              <a:ext cx="2808288" cy="461665"/>
            </a:xfrm>
            <a:prstGeom prst="rect">
              <a:avLst/>
            </a:prstGeom>
            <a:solidFill>
              <a:schemeClr val="tx1"/>
            </a:solidFill>
            <a:ln w="9525">
              <a:solidFill>
                <a:schemeClr val="tx1"/>
              </a:solidFill>
              <a:miter lim="800000"/>
              <a:headEnd/>
              <a:tailEnd/>
            </a:ln>
          </p:spPr>
          <p:txBody>
            <a:bodyPr>
              <a:spAutoFit/>
            </a:bodyPr>
            <a:lstStyle/>
            <a:p>
              <a:pPr algn="ctr" defTabSz="914400" eaLnBrk="1" hangingPunct="1"/>
              <a:r>
                <a:rPr lang="en-US" sz="2400">
                  <a:solidFill>
                    <a:srgbClr val="FFFFFF"/>
                  </a:solidFill>
                  <a:cs typeface="Arial" charset="0"/>
                </a:rPr>
                <a:t>outreach</a:t>
              </a:r>
            </a:p>
          </p:txBody>
        </p:sp>
      </p:grpSp>
      <p:sp>
        <p:nvSpPr>
          <p:cNvPr id="5126" name="Text Box 5"/>
          <p:cNvSpPr txBox="1">
            <a:spLocks noChangeArrowheads="1"/>
          </p:cNvSpPr>
          <p:nvPr/>
        </p:nvSpPr>
        <p:spPr bwMode="auto">
          <a:xfrm>
            <a:off x="0" y="1812925"/>
            <a:ext cx="9144000" cy="955675"/>
          </a:xfrm>
          <a:prstGeom prst="rect">
            <a:avLst/>
          </a:prstGeom>
          <a:noFill/>
          <a:ln w="9525">
            <a:noFill/>
            <a:miter lim="800000"/>
            <a:headEnd/>
            <a:tailEnd/>
          </a:ln>
        </p:spPr>
        <p:txBody>
          <a:bodyPr>
            <a:spAutoFit/>
          </a:bodyPr>
          <a:lstStyle/>
          <a:p>
            <a:pPr algn="ctr" defTabSz="914400">
              <a:lnSpc>
                <a:spcPct val="85000"/>
              </a:lnSpc>
              <a:spcBef>
                <a:spcPct val="50000"/>
              </a:spcBef>
            </a:pPr>
            <a:r>
              <a:rPr lang="en-US" sz="6600">
                <a:solidFill>
                  <a:srgbClr val="66CCFF"/>
                </a:solidFill>
                <a:latin typeface="Arial Rounded MT Bold" pitchFamily="34" charset="0"/>
              </a:rPr>
              <a:t>the</a:t>
            </a:r>
            <a:r>
              <a:rPr lang="en-US" sz="3600">
                <a:solidFill>
                  <a:srgbClr val="66CCFF"/>
                </a:solidFill>
                <a:latin typeface="Arial Rounded MT Bold" pitchFamily="34" charset="0"/>
              </a:rPr>
              <a:t> </a:t>
            </a:r>
            <a:r>
              <a:rPr lang="en-US" sz="6600">
                <a:solidFill>
                  <a:srgbClr val="66CCFF"/>
                </a:solidFill>
                <a:latin typeface="Arial Rounded MT Bold" pitchFamily="34" charset="0"/>
              </a:rPr>
              <a:t>blueprint</a:t>
            </a:r>
            <a:endParaRPr lang="en-US" sz="8000">
              <a:solidFill>
                <a:srgbClr val="66CCFF"/>
              </a:solidFill>
              <a:latin typeface="Arial Rounded MT Bold" pitchFamily="34"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3" name="Straight Connector 92"/>
          <p:cNvCxnSpPr/>
          <p:nvPr/>
        </p:nvCxnSpPr>
        <p:spPr>
          <a:xfrm>
            <a:off x="8637588" y="633413"/>
            <a:ext cx="0" cy="57023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3057525" y="323850"/>
            <a:ext cx="0" cy="654050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8131175" y="323850"/>
            <a:ext cx="0" cy="654050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7119938" y="325438"/>
            <a:ext cx="0" cy="654050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100763" y="323850"/>
            <a:ext cx="0" cy="654050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5086350" y="323850"/>
            <a:ext cx="0" cy="6542088"/>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4071938" y="317500"/>
            <a:ext cx="0" cy="654050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2043113" y="307975"/>
            <a:ext cx="0" cy="6542088"/>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027113" y="317500"/>
            <a:ext cx="0" cy="654050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9226" name="Text Box 3"/>
          <p:cNvSpPr txBox="1">
            <a:spLocks noChangeArrowheads="1"/>
          </p:cNvSpPr>
          <p:nvPr/>
        </p:nvSpPr>
        <p:spPr bwMode="auto">
          <a:xfrm>
            <a:off x="0" y="6445250"/>
            <a:ext cx="9144000" cy="461963"/>
          </a:xfrm>
          <a:prstGeom prst="rect">
            <a:avLst/>
          </a:prstGeom>
          <a:solidFill>
            <a:schemeClr val="tx1"/>
          </a:solidFill>
          <a:ln w="9525">
            <a:noFill/>
            <a:miter lim="800000"/>
            <a:headEnd/>
            <a:tailEnd/>
          </a:ln>
        </p:spPr>
        <p:txBody>
          <a:bodyPr>
            <a:spAutoFit/>
          </a:bodyPr>
          <a:lstStyle/>
          <a:p>
            <a:pPr defTabSz="914400"/>
            <a:r>
              <a:rPr lang="en-US" sz="2000">
                <a:solidFill>
                  <a:srgbClr val="FFFFFF"/>
                </a:solidFill>
              </a:rPr>
              <a:t> </a:t>
            </a:r>
            <a:r>
              <a:rPr lang="en-US" sz="2400">
                <a:solidFill>
                  <a:srgbClr val="FFFFFF"/>
                </a:solidFill>
                <a:latin typeface="Calibri" pitchFamily="34" charset="0"/>
              </a:rPr>
              <a:t>Task 1 items are being performed by the RPCs </a:t>
            </a:r>
          </a:p>
        </p:txBody>
      </p:sp>
      <p:sp>
        <p:nvSpPr>
          <p:cNvPr id="4" name="Flowchart: Process 3"/>
          <p:cNvSpPr/>
          <p:nvPr/>
        </p:nvSpPr>
        <p:spPr>
          <a:xfrm>
            <a:off x="0" y="0"/>
            <a:ext cx="4071695" cy="316954"/>
          </a:xfrm>
          <a:prstGeom prst="flowChartProcess">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anchor="ctr"/>
          <a:lstStyle/>
          <a:p>
            <a:pPr algn="ctr" defTabSz="914400" eaLnBrk="1" fontAlgn="auto" hangingPunct="1">
              <a:spcBef>
                <a:spcPts val="0"/>
              </a:spcBef>
              <a:spcAft>
                <a:spcPts val="0"/>
              </a:spcAft>
              <a:defRPr/>
            </a:pPr>
            <a:r>
              <a:rPr lang="en-US" dirty="0">
                <a:solidFill>
                  <a:prstClr val="white"/>
                </a:solidFill>
              </a:rPr>
              <a:t>2012</a:t>
            </a:r>
          </a:p>
        </p:txBody>
      </p:sp>
      <p:sp>
        <p:nvSpPr>
          <p:cNvPr id="27" name="Flowchart: Process 26"/>
          <p:cNvSpPr/>
          <p:nvPr/>
        </p:nvSpPr>
        <p:spPr>
          <a:xfrm>
            <a:off x="13300" y="328209"/>
            <a:ext cx="1014599" cy="306324"/>
          </a:xfrm>
          <a:prstGeom prst="flowChartProcess">
            <a:avLst/>
          </a:prstGeom>
          <a:solidFill>
            <a:srgbClr val="333399"/>
          </a:solidFill>
          <a:ln>
            <a:noFill/>
          </a:ln>
          <a:effectLst>
            <a:outerShdw blurRad="44450" dist="27940" dir="5400000" algn="ctr">
              <a:srgbClr val="000000">
                <a:alpha val="32000"/>
              </a:srgbClr>
            </a:outerShdw>
            <a:reflection blurRad="6350" stA="50000" endA="300" endPos="55500" dist="101600" dir="5400000" sy="-100000" algn="bl" rotWithShape="0"/>
            <a:softEdge rad="12700"/>
          </a:effectLst>
          <a:scene3d>
            <a:camera prst="orthographicFront">
              <a:rot lat="0" lon="0" rev="0"/>
            </a:camera>
            <a:lightRig rig="balanced" dir="t">
              <a:rot lat="0" lon="0" rev="8700000"/>
            </a:lightRig>
          </a:scene3d>
          <a:sp3d>
            <a:bevelT w="190500" h="38100"/>
          </a:sp3d>
        </p:spPr>
        <p:style>
          <a:lnRef idx="1">
            <a:schemeClr val="accent2"/>
          </a:lnRef>
          <a:fillRef idx="1002">
            <a:schemeClr val="dk2"/>
          </a:fillRef>
          <a:effectRef idx="1">
            <a:schemeClr val="accent2"/>
          </a:effectRef>
          <a:fontRef idx="minor">
            <a:schemeClr val="dk1"/>
          </a:fontRef>
        </p:style>
        <p:txBody>
          <a:bodyPr anchor="ctr"/>
          <a:lstStyle/>
          <a:p>
            <a:pPr algn="ctr" defTabSz="914400" eaLnBrk="1" fontAlgn="auto" hangingPunct="1">
              <a:spcBef>
                <a:spcPts val="0"/>
              </a:spcBef>
              <a:spcAft>
                <a:spcPts val="0"/>
              </a:spcAft>
              <a:defRPr/>
            </a:pPr>
            <a:r>
              <a:rPr lang="en-US" dirty="0">
                <a:solidFill>
                  <a:prstClr val="white"/>
                </a:solidFill>
              </a:rPr>
              <a:t>Q 1</a:t>
            </a:r>
          </a:p>
        </p:txBody>
      </p:sp>
      <p:sp>
        <p:nvSpPr>
          <p:cNvPr id="28" name="Flowchart: Process 27"/>
          <p:cNvSpPr/>
          <p:nvPr/>
        </p:nvSpPr>
        <p:spPr>
          <a:xfrm>
            <a:off x="1027898" y="327872"/>
            <a:ext cx="1014599" cy="307658"/>
          </a:xfrm>
          <a:prstGeom prst="flowChartProcess">
            <a:avLst/>
          </a:prstGeom>
          <a:solidFill>
            <a:srgbClr val="3366CC"/>
          </a:solidFill>
          <a:ln>
            <a:noFill/>
          </a:ln>
          <a:effectLst>
            <a:outerShdw blurRad="44450" dist="27940" dir="5400000" algn="ctr">
              <a:srgbClr val="000000">
                <a:alpha val="32000"/>
              </a:srgbClr>
            </a:outerShdw>
            <a:reflection blurRad="6350" stA="50000" endA="300" endPos="55500" dist="101600" dir="5400000" sy="-100000" algn="bl" rotWithShape="0"/>
            <a:softEdge rad="12700"/>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defTabSz="914400" eaLnBrk="1" fontAlgn="auto" hangingPunct="1">
              <a:spcBef>
                <a:spcPts val="0"/>
              </a:spcBef>
              <a:spcAft>
                <a:spcPts val="0"/>
              </a:spcAft>
              <a:defRPr/>
            </a:pPr>
            <a:r>
              <a:rPr lang="en-US" dirty="0">
                <a:solidFill>
                  <a:prstClr val="white"/>
                </a:solidFill>
              </a:rPr>
              <a:t>Q 2</a:t>
            </a:r>
          </a:p>
        </p:txBody>
      </p:sp>
      <p:sp>
        <p:nvSpPr>
          <p:cNvPr id="29" name="Flowchart: Process 28"/>
          <p:cNvSpPr/>
          <p:nvPr/>
        </p:nvSpPr>
        <p:spPr>
          <a:xfrm>
            <a:off x="2042497" y="327879"/>
            <a:ext cx="1014599" cy="305372"/>
          </a:xfrm>
          <a:prstGeom prst="flowChartProcess">
            <a:avLst/>
          </a:prstGeom>
          <a:solidFill>
            <a:srgbClr val="339966"/>
          </a:solidFill>
          <a:ln>
            <a:noFill/>
          </a:ln>
          <a:effectLst>
            <a:outerShdw blurRad="44450" dist="27940" dir="5400000" algn="ctr">
              <a:srgbClr val="000000">
                <a:alpha val="32000"/>
              </a:srgbClr>
            </a:outerShdw>
            <a:reflection blurRad="6350" stA="50000" endA="300" endPos="55500" dist="101600" dir="5400000" sy="-100000" algn="bl" rotWithShape="0"/>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defTabSz="914400" eaLnBrk="1" fontAlgn="auto" hangingPunct="1">
              <a:spcBef>
                <a:spcPts val="0"/>
              </a:spcBef>
              <a:spcAft>
                <a:spcPts val="0"/>
              </a:spcAft>
              <a:defRPr/>
            </a:pPr>
            <a:r>
              <a:rPr lang="en-US" dirty="0">
                <a:solidFill>
                  <a:prstClr val="white"/>
                </a:solidFill>
              </a:rPr>
              <a:t>Q 3</a:t>
            </a:r>
          </a:p>
        </p:txBody>
      </p:sp>
      <p:sp>
        <p:nvSpPr>
          <p:cNvPr id="30" name="Flowchart: Process 29"/>
          <p:cNvSpPr/>
          <p:nvPr/>
        </p:nvSpPr>
        <p:spPr>
          <a:xfrm>
            <a:off x="3057096" y="328209"/>
            <a:ext cx="1014599" cy="305041"/>
          </a:xfrm>
          <a:prstGeom prst="flowChartProcess">
            <a:avLst/>
          </a:prstGeom>
          <a:solidFill>
            <a:srgbClr val="008080"/>
          </a:solidFill>
          <a:ln>
            <a:noFill/>
          </a:ln>
          <a:effectLst>
            <a:outerShdw blurRad="44450" dist="27940" dir="5400000" algn="ctr">
              <a:srgbClr val="000000">
                <a:alpha val="32000"/>
              </a:srgbClr>
            </a:outerShdw>
            <a:reflection blurRad="6350" stA="50000" endA="300" endPos="55500" dist="101600" dir="5400000" sy="-100000" algn="bl" rotWithShape="0"/>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defTabSz="914400" eaLnBrk="1" fontAlgn="auto" hangingPunct="1">
              <a:spcBef>
                <a:spcPts val="0"/>
              </a:spcBef>
              <a:spcAft>
                <a:spcPts val="0"/>
              </a:spcAft>
              <a:defRPr/>
            </a:pPr>
            <a:r>
              <a:rPr lang="en-US" dirty="0">
                <a:solidFill>
                  <a:prstClr val="white"/>
                </a:solidFill>
              </a:rPr>
              <a:t>Q 4</a:t>
            </a:r>
          </a:p>
        </p:txBody>
      </p:sp>
      <p:sp>
        <p:nvSpPr>
          <p:cNvPr id="48" name="Flowchart: Process 47"/>
          <p:cNvSpPr/>
          <p:nvPr/>
        </p:nvSpPr>
        <p:spPr>
          <a:xfrm>
            <a:off x="4071696" y="167"/>
            <a:ext cx="4058396" cy="316954"/>
          </a:xfrm>
          <a:prstGeom prst="flowChartProcess">
            <a:avLst/>
          </a:prstGeom>
          <a:solidFill>
            <a:schemeClr val="tx1">
              <a:lumMod val="75000"/>
              <a:lumOff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anchor="ctr"/>
          <a:lstStyle/>
          <a:p>
            <a:pPr algn="ctr" defTabSz="914400" eaLnBrk="1" fontAlgn="auto" hangingPunct="1">
              <a:spcBef>
                <a:spcPts val="0"/>
              </a:spcBef>
              <a:spcAft>
                <a:spcPts val="0"/>
              </a:spcAft>
              <a:defRPr/>
            </a:pPr>
            <a:r>
              <a:rPr lang="en-US" dirty="0">
                <a:solidFill>
                  <a:prstClr val="white"/>
                </a:solidFill>
              </a:rPr>
              <a:t>2013</a:t>
            </a:r>
          </a:p>
        </p:txBody>
      </p:sp>
      <p:sp>
        <p:nvSpPr>
          <p:cNvPr id="49" name="Flowchart: Process 48"/>
          <p:cNvSpPr/>
          <p:nvPr/>
        </p:nvSpPr>
        <p:spPr>
          <a:xfrm>
            <a:off x="4071695" y="325191"/>
            <a:ext cx="1014599" cy="306324"/>
          </a:xfrm>
          <a:prstGeom prst="flowChartProcess">
            <a:avLst/>
          </a:prstGeom>
          <a:solidFill>
            <a:srgbClr val="333399"/>
          </a:solidFill>
          <a:ln>
            <a:noFill/>
          </a:ln>
          <a:effectLst>
            <a:outerShdw blurRad="44450" dist="27940" dir="5400000" algn="ctr">
              <a:srgbClr val="000000">
                <a:alpha val="32000"/>
              </a:srgbClr>
            </a:outerShdw>
            <a:reflection blurRad="6350" stA="50000" endA="300" endPos="55500" dist="101600" dir="5400000" sy="-100000" algn="bl" rotWithShape="0"/>
            <a:softEdge rad="12700"/>
          </a:effectLst>
          <a:scene3d>
            <a:camera prst="orthographicFront">
              <a:rot lat="0" lon="0" rev="0"/>
            </a:camera>
            <a:lightRig rig="balanced" dir="t">
              <a:rot lat="0" lon="0" rev="8700000"/>
            </a:lightRig>
          </a:scene3d>
          <a:sp3d>
            <a:bevelT w="190500" h="38100"/>
          </a:sp3d>
        </p:spPr>
        <p:style>
          <a:lnRef idx="1">
            <a:schemeClr val="accent2"/>
          </a:lnRef>
          <a:fillRef idx="1002">
            <a:schemeClr val="dk2"/>
          </a:fillRef>
          <a:effectRef idx="1">
            <a:schemeClr val="accent2"/>
          </a:effectRef>
          <a:fontRef idx="minor">
            <a:schemeClr val="dk1"/>
          </a:fontRef>
        </p:style>
        <p:txBody>
          <a:bodyPr anchor="ctr"/>
          <a:lstStyle/>
          <a:p>
            <a:pPr algn="ctr" defTabSz="914400" eaLnBrk="1" fontAlgn="auto" hangingPunct="1">
              <a:spcBef>
                <a:spcPts val="0"/>
              </a:spcBef>
              <a:spcAft>
                <a:spcPts val="0"/>
              </a:spcAft>
              <a:defRPr/>
            </a:pPr>
            <a:r>
              <a:rPr lang="en-US" dirty="0">
                <a:solidFill>
                  <a:prstClr val="white"/>
                </a:solidFill>
              </a:rPr>
              <a:t>Q 1</a:t>
            </a:r>
          </a:p>
        </p:txBody>
      </p:sp>
      <p:sp>
        <p:nvSpPr>
          <p:cNvPr id="50" name="Flowchart: Process 49"/>
          <p:cNvSpPr/>
          <p:nvPr/>
        </p:nvSpPr>
        <p:spPr>
          <a:xfrm>
            <a:off x="5086294" y="325521"/>
            <a:ext cx="1014599" cy="307658"/>
          </a:xfrm>
          <a:prstGeom prst="flowChartProcess">
            <a:avLst/>
          </a:prstGeom>
          <a:solidFill>
            <a:srgbClr val="3366CC"/>
          </a:solidFill>
          <a:ln>
            <a:noFill/>
          </a:ln>
          <a:effectLst>
            <a:outerShdw blurRad="44450" dist="27940" dir="5400000" algn="ctr">
              <a:srgbClr val="000000">
                <a:alpha val="32000"/>
              </a:srgbClr>
            </a:outerShdw>
            <a:reflection blurRad="6350" stA="50000" endA="300" endPos="55500" dist="101600" dir="5400000" sy="-100000" algn="bl" rotWithShape="0"/>
            <a:softEdge rad="12700"/>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defTabSz="914400" eaLnBrk="1" fontAlgn="auto" hangingPunct="1">
              <a:spcBef>
                <a:spcPts val="0"/>
              </a:spcBef>
              <a:spcAft>
                <a:spcPts val="0"/>
              </a:spcAft>
              <a:defRPr/>
            </a:pPr>
            <a:r>
              <a:rPr lang="en-US" dirty="0">
                <a:solidFill>
                  <a:prstClr val="white"/>
                </a:solidFill>
              </a:rPr>
              <a:t>Q 2</a:t>
            </a:r>
          </a:p>
        </p:txBody>
      </p:sp>
      <p:sp>
        <p:nvSpPr>
          <p:cNvPr id="51" name="Flowchart: Process 50"/>
          <p:cNvSpPr/>
          <p:nvPr/>
        </p:nvSpPr>
        <p:spPr>
          <a:xfrm>
            <a:off x="6100893" y="324626"/>
            <a:ext cx="1014599" cy="305372"/>
          </a:xfrm>
          <a:prstGeom prst="flowChartProcess">
            <a:avLst/>
          </a:prstGeom>
          <a:solidFill>
            <a:srgbClr val="339966"/>
          </a:solidFill>
          <a:ln>
            <a:noFill/>
          </a:ln>
          <a:effectLst>
            <a:outerShdw blurRad="44450" dist="27940" dir="5400000" algn="ctr">
              <a:srgbClr val="000000">
                <a:alpha val="32000"/>
              </a:srgbClr>
            </a:outerShdw>
            <a:reflection blurRad="6350" stA="50000" endA="300" endPos="55500" dist="101600" dir="5400000" sy="-100000" algn="bl" rotWithShape="0"/>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defTabSz="914400" eaLnBrk="1" fontAlgn="auto" hangingPunct="1">
              <a:spcBef>
                <a:spcPts val="0"/>
              </a:spcBef>
              <a:spcAft>
                <a:spcPts val="0"/>
              </a:spcAft>
              <a:defRPr/>
            </a:pPr>
            <a:r>
              <a:rPr lang="en-US" dirty="0">
                <a:solidFill>
                  <a:prstClr val="white"/>
                </a:solidFill>
              </a:rPr>
              <a:t>Q 3</a:t>
            </a:r>
          </a:p>
        </p:txBody>
      </p:sp>
      <p:sp>
        <p:nvSpPr>
          <p:cNvPr id="52" name="Flowchart: Process 51"/>
          <p:cNvSpPr/>
          <p:nvPr/>
        </p:nvSpPr>
        <p:spPr>
          <a:xfrm>
            <a:off x="7115492" y="323171"/>
            <a:ext cx="1014599" cy="306324"/>
          </a:xfrm>
          <a:prstGeom prst="flowChartProcess">
            <a:avLst/>
          </a:prstGeom>
          <a:solidFill>
            <a:srgbClr val="008080"/>
          </a:solidFill>
          <a:ln>
            <a:noFill/>
          </a:ln>
          <a:effectLst>
            <a:outerShdw blurRad="44450" dist="27940" dir="5400000" algn="ctr">
              <a:srgbClr val="000000">
                <a:alpha val="32000"/>
              </a:srgbClr>
            </a:outerShdw>
            <a:reflection blurRad="6350" stA="50000" endA="300" endPos="55500" dist="101600" dir="5400000" sy="-100000" algn="bl" rotWithShape="0"/>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defTabSz="914400" eaLnBrk="1" fontAlgn="auto" hangingPunct="1">
              <a:spcBef>
                <a:spcPts val="0"/>
              </a:spcBef>
              <a:spcAft>
                <a:spcPts val="0"/>
              </a:spcAft>
              <a:defRPr/>
            </a:pPr>
            <a:r>
              <a:rPr lang="en-US" dirty="0">
                <a:solidFill>
                  <a:prstClr val="white"/>
                </a:solidFill>
              </a:rPr>
              <a:t>Q 4</a:t>
            </a:r>
          </a:p>
        </p:txBody>
      </p:sp>
      <p:sp>
        <p:nvSpPr>
          <p:cNvPr id="53" name="Flowchart: Process 52"/>
          <p:cNvSpPr/>
          <p:nvPr/>
        </p:nvSpPr>
        <p:spPr>
          <a:xfrm>
            <a:off x="8130093" y="1083"/>
            <a:ext cx="1013908" cy="316954"/>
          </a:xfrm>
          <a:prstGeom prst="flowChartProcess">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anchor="ctr"/>
          <a:lstStyle/>
          <a:p>
            <a:pPr algn="ctr" defTabSz="914400" eaLnBrk="1" fontAlgn="auto" hangingPunct="1">
              <a:spcBef>
                <a:spcPts val="0"/>
              </a:spcBef>
              <a:spcAft>
                <a:spcPts val="0"/>
              </a:spcAft>
              <a:defRPr/>
            </a:pPr>
            <a:r>
              <a:rPr lang="en-US" dirty="0">
                <a:solidFill>
                  <a:prstClr val="white"/>
                </a:solidFill>
              </a:rPr>
              <a:t>2014</a:t>
            </a:r>
          </a:p>
        </p:txBody>
      </p:sp>
      <p:sp>
        <p:nvSpPr>
          <p:cNvPr id="54" name="Flowchart: Process 53"/>
          <p:cNvSpPr/>
          <p:nvPr/>
        </p:nvSpPr>
        <p:spPr>
          <a:xfrm>
            <a:off x="8130092" y="321305"/>
            <a:ext cx="1014599" cy="306324"/>
          </a:xfrm>
          <a:prstGeom prst="flowChartProcess">
            <a:avLst/>
          </a:prstGeom>
          <a:solidFill>
            <a:srgbClr val="BC4744"/>
          </a:solidFill>
          <a:ln>
            <a:noFill/>
          </a:ln>
          <a:effectLst>
            <a:outerShdw blurRad="44450" dist="27940" dir="5400000" algn="ctr">
              <a:srgbClr val="000000">
                <a:alpha val="32000"/>
              </a:srgbClr>
            </a:outerShdw>
            <a:reflection blurRad="6350" stA="50000" endA="300" endPos="55500" dist="101600" dir="5400000" sy="-100000" algn="bl" rotWithShape="0"/>
            <a:softEdge rad="12700"/>
          </a:effectLst>
          <a:scene3d>
            <a:camera prst="orthographicFront">
              <a:rot lat="0" lon="0" rev="0"/>
            </a:camera>
            <a:lightRig rig="balanced" dir="t">
              <a:rot lat="0" lon="0" rev="8700000"/>
            </a:lightRig>
          </a:scene3d>
          <a:sp3d>
            <a:bevelT w="190500" h="38100"/>
          </a:sp3d>
        </p:spPr>
        <p:style>
          <a:lnRef idx="1">
            <a:schemeClr val="accent2"/>
          </a:lnRef>
          <a:fillRef idx="1002">
            <a:schemeClr val="dk2"/>
          </a:fillRef>
          <a:effectRef idx="1">
            <a:schemeClr val="accent2"/>
          </a:effectRef>
          <a:fontRef idx="minor">
            <a:schemeClr val="dk1"/>
          </a:fontRef>
        </p:style>
        <p:txBody>
          <a:bodyPr anchor="ctr"/>
          <a:lstStyle/>
          <a:p>
            <a:pPr algn="ctr" defTabSz="914400" eaLnBrk="1" fontAlgn="auto" hangingPunct="1">
              <a:spcBef>
                <a:spcPts val="0"/>
              </a:spcBef>
              <a:spcAft>
                <a:spcPts val="0"/>
              </a:spcAft>
              <a:defRPr/>
            </a:pPr>
            <a:r>
              <a:rPr lang="en-US" dirty="0">
                <a:solidFill>
                  <a:prstClr val="white"/>
                </a:solidFill>
              </a:rPr>
              <a:t>Q 1</a:t>
            </a:r>
          </a:p>
        </p:txBody>
      </p:sp>
      <p:graphicFrame>
        <p:nvGraphicFramePr>
          <p:cNvPr id="75" name="Diagram 74"/>
          <p:cNvGraphicFramePr/>
          <p:nvPr/>
        </p:nvGraphicFramePr>
        <p:xfrm>
          <a:off x="0" y="907191"/>
          <a:ext cx="8622954" cy="7078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1" name="Rectangle 40"/>
          <p:cNvSpPr/>
          <p:nvPr/>
        </p:nvSpPr>
        <p:spPr>
          <a:xfrm>
            <a:off x="13300" y="2300294"/>
            <a:ext cx="8619877" cy="36260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a:solidFill>
                <a:prstClr val="white"/>
              </a:solidFill>
            </a:endParaRPr>
          </a:p>
        </p:txBody>
      </p:sp>
      <p:sp>
        <p:nvSpPr>
          <p:cNvPr id="9249" name="Text Box 3"/>
          <p:cNvSpPr txBox="1">
            <a:spLocks noChangeArrowheads="1"/>
          </p:cNvSpPr>
          <p:nvPr/>
        </p:nvSpPr>
        <p:spPr bwMode="auto">
          <a:xfrm>
            <a:off x="1027113" y="2305050"/>
            <a:ext cx="7102475" cy="368300"/>
          </a:xfrm>
          <a:prstGeom prst="rect">
            <a:avLst/>
          </a:prstGeom>
          <a:noFill/>
          <a:ln w="9525">
            <a:noFill/>
            <a:miter lim="800000"/>
            <a:headEnd/>
            <a:tailEnd/>
          </a:ln>
        </p:spPr>
        <p:txBody>
          <a:bodyPr>
            <a:spAutoFit/>
          </a:bodyPr>
          <a:lstStyle/>
          <a:p>
            <a:pPr defTabSz="914400"/>
            <a:r>
              <a:rPr lang="en-US" b="1">
                <a:solidFill>
                  <a:srgbClr val="FFFFFF"/>
                </a:solidFill>
                <a:latin typeface="Calibri" pitchFamily="34" charset="0"/>
              </a:rPr>
              <a:t>1.1 Continue Developing Regional Partnership</a:t>
            </a:r>
          </a:p>
        </p:txBody>
      </p:sp>
      <p:sp>
        <p:nvSpPr>
          <p:cNvPr id="43" name="Rectangle 42"/>
          <p:cNvSpPr/>
          <p:nvPr/>
        </p:nvSpPr>
        <p:spPr>
          <a:xfrm>
            <a:off x="1" y="2920780"/>
            <a:ext cx="8619877" cy="36260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a:solidFill>
                <a:prstClr val="white"/>
              </a:solidFill>
            </a:endParaRPr>
          </a:p>
        </p:txBody>
      </p:sp>
      <p:sp>
        <p:nvSpPr>
          <p:cNvPr id="9253" name="Text Box 3"/>
          <p:cNvSpPr txBox="1">
            <a:spLocks noChangeArrowheads="1"/>
          </p:cNvSpPr>
          <p:nvPr/>
        </p:nvSpPr>
        <p:spPr bwMode="auto">
          <a:xfrm>
            <a:off x="1027113" y="2924175"/>
            <a:ext cx="7089775" cy="369888"/>
          </a:xfrm>
          <a:prstGeom prst="rect">
            <a:avLst/>
          </a:prstGeom>
          <a:noFill/>
          <a:ln w="9525">
            <a:noFill/>
            <a:miter lim="800000"/>
            <a:headEnd/>
            <a:tailEnd/>
          </a:ln>
        </p:spPr>
        <p:txBody>
          <a:bodyPr>
            <a:spAutoFit/>
          </a:bodyPr>
          <a:lstStyle/>
          <a:p>
            <a:pPr defTabSz="914400"/>
            <a:r>
              <a:rPr lang="en-US" b="1">
                <a:solidFill>
                  <a:srgbClr val="FFFFFF"/>
                </a:solidFill>
                <a:latin typeface="Calibri" pitchFamily="34" charset="0"/>
              </a:rPr>
              <a:t>1.2 Identify Opportunities to Enhance Collaboration</a:t>
            </a:r>
          </a:p>
        </p:txBody>
      </p:sp>
      <p:sp>
        <p:nvSpPr>
          <p:cNvPr id="45" name="Rectangle 44"/>
          <p:cNvSpPr/>
          <p:nvPr/>
        </p:nvSpPr>
        <p:spPr>
          <a:xfrm>
            <a:off x="0" y="3527862"/>
            <a:ext cx="8619877" cy="36260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a:solidFill>
                <a:prstClr val="white"/>
              </a:solidFill>
            </a:endParaRPr>
          </a:p>
        </p:txBody>
      </p:sp>
      <p:sp>
        <p:nvSpPr>
          <p:cNvPr id="9257" name="Text Box 3"/>
          <p:cNvSpPr txBox="1">
            <a:spLocks noChangeArrowheads="1"/>
          </p:cNvSpPr>
          <p:nvPr/>
        </p:nvSpPr>
        <p:spPr bwMode="auto">
          <a:xfrm>
            <a:off x="1027113" y="3532188"/>
            <a:ext cx="7089775" cy="369887"/>
          </a:xfrm>
          <a:prstGeom prst="rect">
            <a:avLst/>
          </a:prstGeom>
          <a:noFill/>
          <a:ln w="9525">
            <a:noFill/>
            <a:miter lim="800000"/>
            <a:headEnd/>
            <a:tailEnd/>
          </a:ln>
        </p:spPr>
        <p:txBody>
          <a:bodyPr>
            <a:spAutoFit/>
          </a:bodyPr>
          <a:lstStyle/>
          <a:p>
            <a:pPr defTabSz="914400"/>
            <a:r>
              <a:rPr lang="en-US" b="1">
                <a:solidFill>
                  <a:srgbClr val="FFFFFF"/>
                </a:solidFill>
                <a:latin typeface="Calibri" pitchFamily="34" charset="0"/>
              </a:rPr>
              <a:t>1.3 State and Regional Coordination</a:t>
            </a:r>
          </a:p>
        </p:txBody>
      </p:sp>
      <p:sp>
        <p:nvSpPr>
          <p:cNvPr id="61" name="Rectangle 60"/>
          <p:cNvSpPr/>
          <p:nvPr/>
        </p:nvSpPr>
        <p:spPr>
          <a:xfrm>
            <a:off x="-1" y="4150865"/>
            <a:ext cx="8619877" cy="36260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a:solidFill>
                <a:prstClr val="white"/>
              </a:solidFill>
            </a:endParaRPr>
          </a:p>
        </p:txBody>
      </p:sp>
      <p:sp>
        <p:nvSpPr>
          <p:cNvPr id="9261" name="Text Box 3"/>
          <p:cNvSpPr txBox="1">
            <a:spLocks noChangeArrowheads="1"/>
          </p:cNvSpPr>
          <p:nvPr/>
        </p:nvSpPr>
        <p:spPr bwMode="auto">
          <a:xfrm>
            <a:off x="1027113" y="4154488"/>
            <a:ext cx="7089775" cy="369887"/>
          </a:xfrm>
          <a:prstGeom prst="rect">
            <a:avLst/>
          </a:prstGeom>
          <a:noFill/>
          <a:ln w="9525">
            <a:noFill/>
            <a:miter lim="800000"/>
            <a:headEnd/>
            <a:tailEnd/>
          </a:ln>
        </p:spPr>
        <p:txBody>
          <a:bodyPr>
            <a:spAutoFit/>
          </a:bodyPr>
          <a:lstStyle/>
          <a:p>
            <a:pPr defTabSz="914400"/>
            <a:r>
              <a:rPr lang="en-US" b="1">
                <a:solidFill>
                  <a:srgbClr val="FFFFFF"/>
                </a:solidFill>
                <a:latin typeface="Calibri" pitchFamily="34" charset="0"/>
              </a:rPr>
              <a:t>1.4 Strategies for Regional Collaboration</a:t>
            </a:r>
          </a:p>
        </p:txBody>
      </p:sp>
      <p:sp>
        <p:nvSpPr>
          <p:cNvPr id="63" name="Rectangle 62"/>
          <p:cNvSpPr/>
          <p:nvPr/>
        </p:nvSpPr>
        <p:spPr>
          <a:xfrm>
            <a:off x="-2" y="4782236"/>
            <a:ext cx="8619877" cy="36260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a:solidFill>
                <a:prstClr val="white"/>
              </a:solidFill>
            </a:endParaRPr>
          </a:p>
        </p:txBody>
      </p:sp>
      <p:sp>
        <p:nvSpPr>
          <p:cNvPr id="9265" name="Text Box 3"/>
          <p:cNvSpPr txBox="1">
            <a:spLocks noChangeArrowheads="1"/>
          </p:cNvSpPr>
          <p:nvPr/>
        </p:nvSpPr>
        <p:spPr bwMode="auto">
          <a:xfrm>
            <a:off x="1027113" y="4786313"/>
            <a:ext cx="7089775" cy="369887"/>
          </a:xfrm>
          <a:prstGeom prst="rect">
            <a:avLst/>
          </a:prstGeom>
          <a:noFill/>
          <a:ln w="9525">
            <a:noFill/>
            <a:miter lim="800000"/>
            <a:headEnd/>
            <a:tailEnd/>
          </a:ln>
        </p:spPr>
        <p:txBody>
          <a:bodyPr>
            <a:spAutoFit/>
          </a:bodyPr>
          <a:lstStyle/>
          <a:p>
            <a:pPr defTabSz="914400"/>
            <a:r>
              <a:rPr lang="en-US" b="1">
                <a:solidFill>
                  <a:srgbClr val="FFFFFF"/>
                </a:solidFill>
                <a:latin typeface="Calibri" pitchFamily="34" charset="0"/>
              </a:rPr>
              <a:t>1.5 Expand Participation</a:t>
            </a:r>
          </a:p>
        </p:txBody>
      </p:sp>
      <p:sp>
        <p:nvSpPr>
          <p:cNvPr id="65" name="Rectangle 64"/>
          <p:cNvSpPr/>
          <p:nvPr/>
        </p:nvSpPr>
        <p:spPr>
          <a:xfrm>
            <a:off x="1" y="5402723"/>
            <a:ext cx="8619877" cy="36260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a:solidFill>
                <a:prstClr val="white"/>
              </a:solidFill>
            </a:endParaRPr>
          </a:p>
        </p:txBody>
      </p:sp>
      <p:sp>
        <p:nvSpPr>
          <p:cNvPr id="9269" name="Text Box 3"/>
          <p:cNvSpPr txBox="1">
            <a:spLocks noChangeArrowheads="1"/>
          </p:cNvSpPr>
          <p:nvPr/>
        </p:nvSpPr>
        <p:spPr bwMode="auto">
          <a:xfrm>
            <a:off x="1027113" y="5407025"/>
            <a:ext cx="7089775" cy="369888"/>
          </a:xfrm>
          <a:prstGeom prst="rect">
            <a:avLst/>
          </a:prstGeom>
          <a:noFill/>
          <a:ln w="9525">
            <a:noFill/>
            <a:miter lim="800000"/>
            <a:headEnd/>
            <a:tailEnd/>
          </a:ln>
        </p:spPr>
        <p:txBody>
          <a:bodyPr>
            <a:spAutoFit/>
          </a:bodyPr>
          <a:lstStyle/>
          <a:p>
            <a:pPr defTabSz="914400"/>
            <a:r>
              <a:rPr lang="en-US" b="1">
                <a:solidFill>
                  <a:srgbClr val="FFFFFF"/>
                </a:solidFill>
                <a:latin typeface="Calibri" pitchFamily="34" charset="0"/>
              </a:rPr>
              <a:t>1.7 Continue Developing Regional Partnership</a:t>
            </a:r>
          </a:p>
        </p:txBody>
      </p:sp>
      <p:sp>
        <p:nvSpPr>
          <p:cNvPr id="9270" name="Text Box 3"/>
          <p:cNvSpPr txBox="1">
            <a:spLocks noChangeArrowheads="1"/>
          </p:cNvSpPr>
          <p:nvPr/>
        </p:nvSpPr>
        <p:spPr bwMode="auto">
          <a:xfrm rot="-5400000">
            <a:off x="7227094" y="2499519"/>
            <a:ext cx="3190875" cy="369887"/>
          </a:xfrm>
          <a:prstGeom prst="rect">
            <a:avLst/>
          </a:prstGeom>
          <a:noFill/>
          <a:ln w="9525">
            <a:noFill/>
            <a:miter lim="800000"/>
            <a:headEnd/>
            <a:tailEnd/>
          </a:ln>
        </p:spPr>
        <p:txBody>
          <a:bodyPr>
            <a:spAutoFit/>
          </a:bodyPr>
          <a:lstStyle/>
          <a:p>
            <a:pPr defTabSz="914400"/>
            <a:r>
              <a:rPr lang="en-US">
                <a:solidFill>
                  <a:srgbClr val="FFFFFF"/>
                </a:solidFill>
              </a:rPr>
              <a:t> </a:t>
            </a:r>
            <a:r>
              <a:rPr lang="en-US">
                <a:solidFill>
                  <a:srgbClr val="FFFFFF"/>
                </a:solidFill>
                <a:latin typeface="Calibri" pitchFamily="34" charset="0"/>
              </a:rPr>
              <a:t>February 2014</a:t>
            </a:r>
          </a:p>
        </p:txBody>
      </p:sp>
    </p:spTree>
    <p:custDataLst>
      <p:tags r:id="rId1"/>
    </p:custData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3" name="Straight Connector 92"/>
          <p:cNvCxnSpPr/>
          <p:nvPr/>
        </p:nvCxnSpPr>
        <p:spPr>
          <a:xfrm>
            <a:off x="8637588" y="633413"/>
            <a:ext cx="0" cy="57023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3057525" y="323850"/>
            <a:ext cx="0" cy="654050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522288" y="604838"/>
            <a:ext cx="0" cy="620077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8131175" y="323850"/>
            <a:ext cx="0" cy="654050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7119938" y="325438"/>
            <a:ext cx="0" cy="654050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100763" y="323850"/>
            <a:ext cx="0" cy="654050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5086350" y="323850"/>
            <a:ext cx="0" cy="6542088"/>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4071938" y="317500"/>
            <a:ext cx="0" cy="654050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2043113" y="307975"/>
            <a:ext cx="0" cy="6542088"/>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027113" y="317500"/>
            <a:ext cx="0" cy="654050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Flowchart: Process 3"/>
          <p:cNvSpPr/>
          <p:nvPr/>
        </p:nvSpPr>
        <p:spPr>
          <a:xfrm>
            <a:off x="0" y="0"/>
            <a:ext cx="4071695" cy="316954"/>
          </a:xfrm>
          <a:prstGeom prst="flowChartProcess">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anchor="ctr"/>
          <a:lstStyle/>
          <a:p>
            <a:pPr algn="ctr" defTabSz="914400" eaLnBrk="1" fontAlgn="auto" hangingPunct="1">
              <a:spcBef>
                <a:spcPts val="0"/>
              </a:spcBef>
              <a:spcAft>
                <a:spcPts val="0"/>
              </a:spcAft>
              <a:defRPr/>
            </a:pPr>
            <a:r>
              <a:rPr lang="en-US" dirty="0">
                <a:solidFill>
                  <a:prstClr val="white"/>
                </a:solidFill>
              </a:rPr>
              <a:t>2012</a:t>
            </a:r>
          </a:p>
        </p:txBody>
      </p:sp>
      <p:sp>
        <p:nvSpPr>
          <p:cNvPr id="27" name="Flowchart: Process 26"/>
          <p:cNvSpPr/>
          <p:nvPr/>
        </p:nvSpPr>
        <p:spPr>
          <a:xfrm>
            <a:off x="13300" y="328209"/>
            <a:ext cx="1014599" cy="306324"/>
          </a:xfrm>
          <a:prstGeom prst="flowChartProcess">
            <a:avLst/>
          </a:prstGeom>
          <a:solidFill>
            <a:srgbClr val="333399"/>
          </a:solidFill>
          <a:ln>
            <a:noFill/>
          </a:ln>
          <a:effectLst>
            <a:outerShdw blurRad="44450" dist="27940" dir="5400000" algn="ctr">
              <a:srgbClr val="000000">
                <a:alpha val="32000"/>
              </a:srgbClr>
            </a:outerShdw>
            <a:reflection blurRad="6350" stA="50000" endA="300" endPos="55500" dist="101600" dir="5400000" sy="-100000" algn="bl" rotWithShape="0"/>
            <a:softEdge rad="12700"/>
          </a:effectLst>
          <a:scene3d>
            <a:camera prst="orthographicFront">
              <a:rot lat="0" lon="0" rev="0"/>
            </a:camera>
            <a:lightRig rig="balanced" dir="t">
              <a:rot lat="0" lon="0" rev="8700000"/>
            </a:lightRig>
          </a:scene3d>
          <a:sp3d>
            <a:bevelT w="190500" h="38100"/>
          </a:sp3d>
        </p:spPr>
        <p:style>
          <a:lnRef idx="1">
            <a:schemeClr val="accent2"/>
          </a:lnRef>
          <a:fillRef idx="1002">
            <a:schemeClr val="dk2"/>
          </a:fillRef>
          <a:effectRef idx="1">
            <a:schemeClr val="accent2"/>
          </a:effectRef>
          <a:fontRef idx="minor">
            <a:schemeClr val="dk1"/>
          </a:fontRef>
        </p:style>
        <p:txBody>
          <a:bodyPr anchor="ctr"/>
          <a:lstStyle/>
          <a:p>
            <a:pPr algn="ctr" defTabSz="914400" eaLnBrk="1" fontAlgn="auto" hangingPunct="1">
              <a:spcBef>
                <a:spcPts val="0"/>
              </a:spcBef>
              <a:spcAft>
                <a:spcPts val="0"/>
              </a:spcAft>
              <a:defRPr/>
            </a:pPr>
            <a:r>
              <a:rPr lang="en-US" dirty="0">
                <a:solidFill>
                  <a:prstClr val="white"/>
                </a:solidFill>
              </a:rPr>
              <a:t>Q 1</a:t>
            </a:r>
          </a:p>
        </p:txBody>
      </p:sp>
      <p:sp>
        <p:nvSpPr>
          <p:cNvPr id="28" name="Flowchart: Process 27"/>
          <p:cNvSpPr/>
          <p:nvPr/>
        </p:nvSpPr>
        <p:spPr>
          <a:xfrm>
            <a:off x="1027898" y="327872"/>
            <a:ext cx="1014599" cy="307658"/>
          </a:xfrm>
          <a:prstGeom prst="flowChartProcess">
            <a:avLst/>
          </a:prstGeom>
          <a:solidFill>
            <a:srgbClr val="3366CC"/>
          </a:solidFill>
          <a:ln>
            <a:noFill/>
          </a:ln>
          <a:effectLst>
            <a:outerShdw blurRad="44450" dist="27940" dir="5400000" algn="ctr">
              <a:srgbClr val="000000">
                <a:alpha val="32000"/>
              </a:srgbClr>
            </a:outerShdw>
            <a:reflection blurRad="6350" stA="50000" endA="300" endPos="55500" dist="101600" dir="5400000" sy="-100000" algn="bl" rotWithShape="0"/>
            <a:softEdge rad="12700"/>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defTabSz="914400" eaLnBrk="1" fontAlgn="auto" hangingPunct="1">
              <a:spcBef>
                <a:spcPts val="0"/>
              </a:spcBef>
              <a:spcAft>
                <a:spcPts val="0"/>
              </a:spcAft>
              <a:defRPr/>
            </a:pPr>
            <a:r>
              <a:rPr lang="en-US" dirty="0">
                <a:solidFill>
                  <a:prstClr val="white"/>
                </a:solidFill>
              </a:rPr>
              <a:t>Q 2</a:t>
            </a:r>
          </a:p>
        </p:txBody>
      </p:sp>
      <p:sp>
        <p:nvSpPr>
          <p:cNvPr id="29" name="Flowchart: Process 28"/>
          <p:cNvSpPr/>
          <p:nvPr/>
        </p:nvSpPr>
        <p:spPr>
          <a:xfrm>
            <a:off x="2042497" y="327879"/>
            <a:ext cx="1014599" cy="305372"/>
          </a:xfrm>
          <a:prstGeom prst="flowChartProcess">
            <a:avLst/>
          </a:prstGeom>
          <a:solidFill>
            <a:srgbClr val="339966"/>
          </a:solidFill>
          <a:ln>
            <a:noFill/>
          </a:ln>
          <a:effectLst>
            <a:outerShdw blurRad="44450" dist="27940" dir="5400000" algn="ctr">
              <a:srgbClr val="000000">
                <a:alpha val="32000"/>
              </a:srgbClr>
            </a:outerShdw>
            <a:reflection blurRad="6350" stA="50000" endA="300" endPos="55500" dist="101600" dir="5400000" sy="-100000" algn="bl" rotWithShape="0"/>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defTabSz="914400" eaLnBrk="1" fontAlgn="auto" hangingPunct="1">
              <a:spcBef>
                <a:spcPts val="0"/>
              </a:spcBef>
              <a:spcAft>
                <a:spcPts val="0"/>
              </a:spcAft>
              <a:defRPr/>
            </a:pPr>
            <a:r>
              <a:rPr lang="en-US" dirty="0">
                <a:solidFill>
                  <a:prstClr val="white"/>
                </a:solidFill>
              </a:rPr>
              <a:t>Q 3</a:t>
            </a:r>
          </a:p>
        </p:txBody>
      </p:sp>
      <p:sp>
        <p:nvSpPr>
          <p:cNvPr id="30" name="Flowchart: Process 29"/>
          <p:cNvSpPr/>
          <p:nvPr/>
        </p:nvSpPr>
        <p:spPr>
          <a:xfrm>
            <a:off x="3057096" y="328209"/>
            <a:ext cx="1014599" cy="305041"/>
          </a:xfrm>
          <a:prstGeom prst="flowChartProcess">
            <a:avLst/>
          </a:prstGeom>
          <a:solidFill>
            <a:srgbClr val="008080"/>
          </a:solidFill>
          <a:ln>
            <a:noFill/>
          </a:ln>
          <a:effectLst>
            <a:outerShdw blurRad="44450" dist="27940" dir="5400000" algn="ctr">
              <a:srgbClr val="000000">
                <a:alpha val="32000"/>
              </a:srgbClr>
            </a:outerShdw>
            <a:reflection blurRad="6350" stA="50000" endA="300" endPos="55500" dist="101600" dir="5400000" sy="-100000" algn="bl" rotWithShape="0"/>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defTabSz="914400" eaLnBrk="1" fontAlgn="auto" hangingPunct="1">
              <a:spcBef>
                <a:spcPts val="0"/>
              </a:spcBef>
              <a:spcAft>
                <a:spcPts val="0"/>
              </a:spcAft>
              <a:defRPr/>
            </a:pPr>
            <a:r>
              <a:rPr lang="en-US" dirty="0">
                <a:solidFill>
                  <a:prstClr val="white"/>
                </a:solidFill>
              </a:rPr>
              <a:t>Q 4</a:t>
            </a:r>
          </a:p>
        </p:txBody>
      </p:sp>
      <p:sp>
        <p:nvSpPr>
          <p:cNvPr id="48" name="Flowchart: Process 47"/>
          <p:cNvSpPr/>
          <p:nvPr/>
        </p:nvSpPr>
        <p:spPr>
          <a:xfrm>
            <a:off x="4071696" y="167"/>
            <a:ext cx="4058396" cy="316954"/>
          </a:xfrm>
          <a:prstGeom prst="flowChartProcess">
            <a:avLst/>
          </a:prstGeom>
          <a:solidFill>
            <a:schemeClr val="tx1">
              <a:lumMod val="75000"/>
              <a:lumOff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anchor="ctr"/>
          <a:lstStyle/>
          <a:p>
            <a:pPr algn="ctr" defTabSz="914400" eaLnBrk="1" fontAlgn="auto" hangingPunct="1">
              <a:spcBef>
                <a:spcPts val="0"/>
              </a:spcBef>
              <a:spcAft>
                <a:spcPts val="0"/>
              </a:spcAft>
              <a:defRPr/>
            </a:pPr>
            <a:r>
              <a:rPr lang="en-US" dirty="0">
                <a:solidFill>
                  <a:prstClr val="white"/>
                </a:solidFill>
              </a:rPr>
              <a:t>2013</a:t>
            </a:r>
          </a:p>
        </p:txBody>
      </p:sp>
      <p:sp>
        <p:nvSpPr>
          <p:cNvPr id="49" name="Flowchart: Process 48"/>
          <p:cNvSpPr/>
          <p:nvPr/>
        </p:nvSpPr>
        <p:spPr>
          <a:xfrm>
            <a:off x="4071695" y="325191"/>
            <a:ext cx="1014599" cy="306324"/>
          </a:xfrm>
          <a:prstGeom prst="flowChartProcess">
            <a:avLst/>
          </a:prstGeom>
          <a:solidFill>
            <a:srgbClr val="333399"/>
          </a:solidFill>
          <a:ln>
            <a:noFill/>
          </a:ln>
          <a:effectLst>
            <a:outerShdw blurRad="44450" dist="27940" dir="5400000" algn="ctr">
              <a:srgbClr val="000000">
                <a:alpha val="32000"/>
              </a:srgbClr>
            </a:outerShdw>
            <a:reflection blurRad="6350" stA="50000" endA="300" endPos="55500" dist="101600" dir="5400000" sy="-100000" algn="bl" rotWithShape="0"/>
            <a:softEdge rad="12700"/>
          </a:effectLst>
          <a:scene3d>
            <a:camera prst="orthographicFront">
              <a:rot lat="0" lon="0" rev="0"/>
            </a:camera>
            <a:lightRig rig="balanced" dir="t">
              <a:rot lat="0" lon="0" rev="8700000"/>
            </a:lightRig>
          </a:scene3d>
          <a:sp3d>
            <a:bevelT w="190500" h="38100"/>
          </a:sp3d>
        </p:spPr>
        <p:style>
          <a:lnRef idx="1">
            <a:schemeClr val="accent2"/>
          </a:lnRef>
          <a:fillRef idx="1002">
            <a:schemeClr val="dk2"/>
          </a:fillRef>
          <a:effectRef idx="1">
            <a:schemeClr val="accent2"/>
          </a:effectRef>
          <a:fontRef idx="minor">
            <a:schemeClr val="dk1"/>
          </a:fontRef>
        </p:style>
        <p:txBody>
          <a:bodyPr anchor="ctr"/>
          <a:lstStyle/>
          <a:p>
            <a:pPr algn="ctr" defTabSz="914400" eaLnBrk="1" fontAlgn="auto" hangingPunct="1">
              <a:spcBef>
                <a:spcPts val="0"/>
              </a:spcBef>
              <a:spcAft>
                <a:spcPts val="0"/>
              </a:spcAft>
              <a:defRPr/>
            </a:pPr>
            <a:r>
              <a:rPr lang="en-US" dirty="0">
                <a:solidFill>
                  <a:prstClr val="white"/>
                </a:solidFill>
              </a:rPr>
              <a:t>Q 1</a:t>
            </a:r>
          </a:p>
        </p:txBody>
      </p:sp>
      <p:sp>
        <p:nvSpPr>
          <p:cNvPr id="50" name="Flowchart: Process 49"/>
          <p:cNvSpPr/>
          <p:nvPr/>
        </p:nvSpPr>
        <p:spPr>
          <a:xfrm>
            <a:off x="5086294" y="325521"/>
            <a:ext cx="1014599" cy="307658"/>
          </a:xfrm>
          <a:prstGeom prst="flowChartProcess">
            <a:avLst/>
          </a:prstGeom>
          <a:solidFill>
            <a:srgbClr val="3366CC"/>
          </a:solidFill>
          <a:ln>
            <a:noFill/>
          </a:ln>
          <a:effectLst>
            <a:outerShdw blurRad="44450" dist="27940" dir="5400000" algn="ctr">
              <a:srgbClr val="000000">
                <a:alpha val="32000"/>
              </a:srgbClr>
            </a:outerShdw>
            <a:reflection blurRad="6350" stA="50000" endA="300" endPos="55500" dist="101600" dir="5400000" sy="-100000" algn="bl" rotWithShape="0"/>
            <a:softEdge rad="12700"/>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defTabSz="914400" eaLnBrk="1" fontAlgn="auto" hangingPunct="1">
              <a:spcBef>
                <a:spcPts val="0"/>
              </a:spcBef>
              <a:spcAft>
                <a:spcPts val="0"/>
              </a:spcAft>
              <a:defRPr/>
            </a:pPr>
            <a:r>
              <a:rPr lang="en-US" dirty="0">
                <a:solidFill>
                  <a:prstClr val="white"/>
                </a:solidFill>
              </a:rPr>
              <a:t>Q 2</a:t>
            </a:r>
          </a:p>
        </p:txBody>
      </p:sp>
      <p:sp>
        <p:nvSpPr>
          <p:cNvPr id="51" name="Flowchart: Process 50"/>
          <p:cNvSpPr/>
          <p:nvPr/>
        </p:nvSpPr>
        <p:spPr>
          <a:xfrm>
            <a:off x="6100893" y="324626"/>
            <a:ext cx="1014599" cy="305372"/>
          </a:xfrm>
          <a:prstGeom prst="flowChartProcess">
            <a:avLst/>
          </a:prstGeom>
          <a:solidFill>
            <a:srgbClr val="339966"/>
          </a:solidFill>
          <a:ln>
            <a:noFill/>
          </a:ln>
          <a:effectLst>
            <a:outerShdw blurRad="44450" dist="27940" dir="5400000" algn="ctr">
              <a:srgbClr val="000000">
                <a:alpha val="32000"/>
              </a:srgbClr>
            </a:outerShdw>
            <a:reflection blurRad="6350" stA="50000" endA="300" endPos="55500" dist="101600" dir="5400000" sy="-100000" algn="bl" rotWithShape="0"/>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defTabSz="914400" eaLnBrk="1" fontAlgn="auto" hangingPunct="1">
              <a:spcBef>
                <a:spcPts val="0"/>
              </a:spcBef>
              <a:spcAft>
                <a:spcPts val="0"/>
              </a:spcAft>
              <a:defRPr/>
            </a:pPr>
            <a:r>
              <a:rPr lang="en-US" dirty="0">
                <a:solidFill>
                  <a:prstClr val="white"/>
                </a:solidFill>
              </a:rPr>
              <a:t>Q 3</a:t>
            </a:r>
          </a:p>
        </p:txBody>
      </p:sp>
      <p:sp>
        <p:nvSpPr>
          <p:cNvPr id="52" name="Flowchart: Process 51"/>
          <p:cNvSpPr/>
          <p:nvPr/>
        </p:nvSpPr>
        <p:spPr>
          <a:xfrm>
            <a:off x="7115492" y="323171"/>
            <a:ext cx="1014599" cy="306324"/>
          </a:xfrm>
          <a:prstGeom prst="flowChartProcess">
            <a:avLst/>
          </a:prstGeom>
          <a:solidFill>
            <a:srgbClr val="008080"/>
          </a:solidFill>
          <a:ln>
            <a:noFill/>
          </a:ln>
          <a:effectLst>
            <a:outerShdw blurRad="44450" dist="27940" dir="5400000" algn="ctr">
              <a:srgbClr val="000000">
                <a:alpha val="32000"/>
              </a:srgbClr>
            </a:outerShdw>
            <a:reflection blurRad="6350" stA="50000" endA="300" endPos="55500" dist="101600" dir="5400000" sy="-100000" algn="bl" rotWithShape="0"/>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defTabSz="914400" eaLnBrk="1" fontAlgn="auto" hangingPunct="1">
              <a:spcBef>
                <a:spcPts val="0"/>
              </a:spcBef>
              <a:spcAft>
                <a:spcPts val="0"/>
              </a:spcAft>
              <a:defRPr/>
            </a:pPr>
            <a:r>
              <a:rPr lang="en-US" dirty="0">
                <a:solidFill>
                  <a:prstClr val="white"/>
                </a:solidFill>
              </a:rPr>
              <a:t>Q 4</a:t>
            </a:r>
          </a:p>
        </p:txBody>
      </p:sp>
      <p:sp>
        <p:nvSpPr>
          <p:cNvPr id="53" name="Flowchart: Process 52"/>
          <p:cNvSpPr/>
          <p:nvPr/>
        </p:nvSpPr>
        <p:spPr>
          <a:xfrm>
            <a:off x="8130093" y="1083"/>
            <a:ext cx="1013908" cy="316954"/>
          </a:xfrm>
          <a:prstGeom prst="flowChartProcess">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anchor="ctr"/>
          <a:lstStyle/>
          <a:p>
            <a:pPr algn="ctr" defTabSz="914400" eaLnBrk="1" fontAlgn="auto" hangingPunct="1">
              <a:spcBef>
                <a:spcPts val="0"/>
              </a:spcBef>
              <a:spcAft>
                <a:spcPts val="0"/>
              </a:spcAft>
              <a:defRPr/>
            </a:pPr>
            <a:r>
              <a:rPr lang="en-US" dirty="0">
                <a:solidFill>
                  <a:prstClr val="white"/>
                </a:solidFill>
              </a:rPr>
              <a:t>2014</a:t>
            </a:r>
          </a:p>
        </p:txBody>
      </p:sp>
      <p:sp>
        <p:nvSpPr>
          <p:cNvPr id="54" name="Flowchart: Process 53"/>
          <p:cNvSpPr/>
          <p:nvPr/>
        </p:nvSpPr>
        <p:spPr>
          <a:xfrm>
            <a:off x="8130092" y="321305"/>
            <a:ext cx="1014599" cy="306324"/>
          </a:xfrm>
          <a:prstGeom prst="flowChartProcess">
            <a:avLst/>
          </a:prstGeom>
          <a:solidFill>
            <a:srgbClr val="BC4744"/>
          </a:solidFill>
          <a:ln>
            <a:noFill/>
          </a:ln>
          <a:effectLst>
            <a:outerShdw blurRad="44450" dist="27940" dir="5400000" algn="ctr">
              <a:srgbClr val="000000">
                <a:alpha val="32000"/>
              </a:srgbClr>
            </a:outerShdw>
            <a:reflection blurRad="6350" stA="50000" endA="300" endPos="55500" dist="101600" dir="5400000" sy="-100000" algn="bl" rotWithShape="0"/>
            <a:softEdge rad="12700"/>
          </a:effectLst>
          <a:scene3d>
            <a:camera prst="orthographicFront">
              <a:rot lat="0" lon="0" rev="0"/>
            </a:camera>
            <a:lightRig rig="balanced" dir="t">
              <a:rot lat="0" lon="0" rev="8700000"/>
            </a:lightRig>
          </a:scene3d>
          <a:sp3d>
            <a:bevelT w="190500" h="38100"/>
          </a:sp3d>
        </p:spPr>
        <p:style>
          <a:lnRef idx="1">
            <a:schemeClr val="accent2"/>
          </a:lnRef>
          <a:fillRef idx="1002">
            <a:schemeClr val="dk2"/>
          </a:fillRef>
          <a:effectRef idx="1">
            <a:schemeClr val="accent2"/>
          </a:effectRef>
          <a:fontRef idx="minor">
            <a:schemeClr val="dk1"/>
          </a:fontRef>
        </p:style>
        <p:txBody>
          <a:bodyPr anchor="ctr"/>
          <a:lstStyle/>
          <a:p>
            <a:pPr algn="ctr" defTabSz="914400" eaLnBrk="1" fontAlgn="auto" hangingPunct="1">
              <a:spcBef>
                <a:spcPts val="0"/>
              </a:spcBef>
              <a:spcAft>
                <a:spcPts val="0"/>
              </a:spcAft>
              <a:defRPr/>
            </a:pPr>
            <a:r>
              <a:rPr lang="en-US" dirty="0">
                <a:solidFill>
                  <a:prstClr val="white"/>
                </a:solidFill>
              </a:rPr>
              <a:t>Q 1</a:t>
            </a:r>
          </a:p>
        </p:txBody>
      </p:sp>
      <p:sp>
        <p:nvSpPr>
          <p:cNvPr id="2" name="Rectangle 1"/>
          <p:cNvSpPr/>
          <p:nvPr/>
        </p:nvSpPr>
        <p:spPr>
          <a:xfrm>
            <a:off x="520793" y="1477282"/>
            <a:ext cx="514121" cy="36260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a:solidFill>
                <a:prstClr val="white"/>
              </a:solidFill>
            </a:endParaRPr>
          </a:p>
        </p:txBody>
      </p:sp>
      <p:sp>
        <p:nvSpPr>
          <p:cNvPr id="10272" name="Text Box 3"/>
          <p:cNvSpPr txBox="1">
            <a:spLocks noChangeArrowheads="1"/>
          </p:cNvSpPr>
          <p:nvPr/>
        </p:nvSpPr>
        <p:spPr bwMode="auto">
          <a:xfrm>
            <a:off x="522288" y="1470025"/>
            <a:ext cx="5467350" cy="369888"/>
          </a:xfrm>
          <a:prstGeom prst="rect">
            <a:avLst/>
          </a:prstGeom>
          <a:noFill/>
          <a:ln w="9525">
            <a:noFill/>
            <a:miter lim="800000"/>
            <a:headEnd/>
            <a:tailEnd/>
          </a:ln>
        </p:spPr>
        <p:txBody>
          <a:bodyPr>
            <a:spAutoFit/>
          </a:bodyPr>
          <a:lstStyle/>
          <a:p>
            <a:pPr defTabSz="914400"/>
            <a:r>
              <a:rPr lang="en-US" b="1">
                <a:solidFill>
                  <a:srgbClr val="FFFFFF"/>
                </a:solidFill>
                <a:latin typeface="Calibri" pitchFamily="34" charset="0"/>
              </a:rPr>
              <a:t>2.1  National Research</a:t>
            </a:r>
          </a:p>
        </p:txBody>
      </p:sp>
      <p:graphicFrame>
        <p:nvGraphicFramePr>
          <p:cNvPr id="34" name="Diagram 33"/>
          <p:cNvGraphicFramePr/>
          <p:nvPr/>
        </p:nvGraphicFramePr>
        <p:xfrm>
          <a:off x="513777" y="677907"/>
          <a:ext cx="8116448" cy="7078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6" name="Rectangle 35"/>
          <p:cNvSpPr/>
          <p:nvPr/>
        </p:nvSpPr>
        <p:spPr>
          <a:xfrm>
            <a:off x="711019" y="1879853"/>
            <a:ext cx="736779" cy="36260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a:solidFill>
                <a:prstClr val="white"/>
              </a:solidFill>
            </a:endParaRPr>
          </a:p>
        </p:txBody>
      </p:sp>
      <p:sp>
        <p:nvSpPr>
          <p:cNvPr id="10277" name="Text Box 3"/>
          <p:cNvSpPr txBox="1">
            <a:spLocks noChangeArrowheads="1"/>
          </p:cNvSpPr>
          <p:nvPr/>
        </p:nvSpPr>
        <p:spPr bwMode="auto">
          <a:xfrm>
            <a:off x="711200" y="1879600"/>
            <a:ext cx="5897563" cy="369888"/>
          </a:xfrm>
          <a:prstGeom prst="rect">
            <a:avLst/>
          </a:prstGeom>
          <a:noFill/>
          <a:ln w="9525">
            <a:noFill/>
            <a:miter lim="800000"/>
            <a:headEnd/>
            <a:tailEnd/>
          </a:ln>
        </p:spPr>
        <p:txBody>
          <a:bodyPr>
            <a:spAutoFit/>
          </a:bodyPr>
          <a:lstStyle/>
          <a:p>
            <a:pPr defTabSz="914400"/>
            <a:r>
              <a:rPr lang="en-US" b="1">
                <a:solidFill>
                  <a:srgbClr val="FFFFFF"/>
                </a:solidFill>
                <a:latin typeface="Calibri" pitchFamily="34" charset="0"/>
              </a:rPr>
              <a:t>2.2  Survey and Integrate Regional Values</a:t>
            </a:r>
          </a:p>
        </p:txBody>
      </p:sp>
      <p:sp>
        <p:nvSpPr>
          <p:cNvPr id="39" name="Rectangle 38"/>
          <p:cNvSpPr/>
          <p:nvPr/>
        </p:nvSpPr>
        <p:spPr>
          <a:xfrm>
            <a:off x="711019" y="2300294"/>
            <a:ext cx="7922158" cy="36260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a:solidFill>
                <a:prstClr val="white"/>
              </a:solidFill>
            </a:endParaRPr>
          </a:p>
        </p:txBody>
      </p:sp>
      <p:sp>
        <p:nvSpPr>
          <p:cNvPr id="10281" name="Text Box 3"/>
          <p:cNvSpPr txBox="1">
            <a:spLocks noChangeArrowheads="1"/>
          </p:cNvSpPr>
          <p:nvPr/>
        </p:nvSpPr>
        <p:spPr bwMode="auto">
          <a:xfrm>
            <a:off x="711200" y="2305050"/>
            <a:ext cx="4568825" cy="368300"/>
          </a:xfrm>
          <a:prstGeom prst="rect">
            <a:avLst/>
          </a:prstGeom>
          <a:noFill/>
          <a:ln w="9525">
            <a:noFill/>
            <a:miter lim="800000"/>
            <a:headEnd/>
            <a:tailEnd/>
          </a:ln>
        </p:spPr>
        <p:txBody>
          <a:bodyPr>
            <a:spAutoFit/>
          </a:bodyPr>
          <a:lstStyle/>
          <a:p>
            <a:pPr defTabSz="914400"/>
            <a:r>
              <a:rPr lang="en-US" b="1">
                <a:solidFill>
                  <a:srgbClr val="FFFFFF"/>
                </a:solidFill>
                <a:latin typeface="Calibri" pitchFamily="34" charset="0"/>
              </a:rPr>
              <a:t>2.3  Data Warehouse</a:t>
            </a:r>
          </a:p>
        </p:txBody>
      </p:sp>
      <p:sp>
        <p:nvSpPr>
          <p:cNvPr id="42" name="Rectangle 41"/>
          <p:cNvSpPr/>
          <p:nvPr/>
        </p:nvSpPr>
        <p:spPr>
          <a:xfrm>
            <a:off x="1246686" y="2715755"/>
            <a:ext cx="789161" cy="36260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a:solidFill>
                <a:prstClr val="white"/>
              </a:solidFill>
            </a:endParaRPr>
          </a:p>
        </p:txBody>
      </p:sp>
      <p:sp>
        <p:nvSpPr>
          <p:cNvPr id="10285" name="Text Box 3"/>
          <p:cNvSpPr txBox="1">
            <a:spLocks noChangeArrowheads="1"/>
          </p:cNvSpPr>
          <p:nvPr/>
        </p:nvSpPr>
        <p:spPr bwMode="auto">
          <a:xfrm>
            <a:off x="1246188" y="2730500"/>
            <a:ext cx="7386637" cy="369888"/>
          </a:xfrm>
          <a:prstGeom prst="rect">
            <a:avLst/>
          </a:prstGeom>
          <a:noFill/>
          <a:ln w="9525">
            <a:noFill/>
            <a:miter lim="800000"/>
            <a:headEnd/>
            <a:tailEnd/>
          </a:ln>
        </p:spPr>
        <p:txBody>
          <a:bodyPr>
            <a:spAutoFit/>
          </a:bodyPr>
          <a:lstStyle/>
          <a:p>
            <a:pPr defTabSz="914400"/>
            <a:r>
              <a:rPr lang="en-US" b="1">
                <a:solidFill>
                  <a:srgbClr val="FFFFFF"/>
                </a:solidFill>
                <a:latin typeface="Calibri" pitchFamily="34" charset="0"/>
              </a:rPr>
              <a:t>2.4  Demographic Forecasts </a:t>
            </a:r>
          </a:p>
        </p:txBody>
      </p:sp>
      <p:sp>
        <p:nvSpPr>
          <p:cNvPr id="44" name="Rectangle 43"/>
          <p:cNvSpPr/>
          <p:nvPr/>
        </p:nvSpPr>
        <p:spPr>
          <a:xfrm>
            <a:off x="1027900" y="3135256"/>
            <a:ext cx="1007947" cy="36260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a:solidFill>
                <a:prstClr val="white"/>
              </a:solidFill>
            </a:endParaRPr>
          </a:p>
        </p:txBody>
      </p:sp>
      <p:sp>
        <p:nvSpPr>
          <p:cNvPr id="10289" name="Text Box 3"/>
          <p:cNvSpPr txBox="1">
            <a:spLocks noChangeArrowheads="1"/>
          </p:cNvSpPr>
          <p:nvPr/>
        </p:nvSpPr>
        <p:spPr bwMode="auto">
          <a:xfrm>
            <a:off x="1023938" y="3138488"/>
            <a:ext cx="7608887" cy="369887"/>
          </a:xfrm>
          <a:prstGeom prst="rect">
            <a:avLst/>
          </a:prstGeom>
          <a:noFill/>
          <a:ln w="9525">
            <a:noFill/>
            <a:miter lim="800000"/>
            <a:headEnd/>
            <a:tailEnd/>
          </a:ln>
        </p:spPr>
        <p:txBody>
          <a:bodyPr>
            <a:spAutoFit/>
          </a:bodyPr>
          <a:lstStyle/>
          <a:p>
            <a:pPr defTabSz="914400"/>
            <a:r>
              <a:rPr lang="en-US" b="1">
                <a:solidFill>
                  <a:srgbClr val="FFFFFF"/>
                </a:solidFill>
                <a:latin typeface="Calibri" pitchFamily="34" charset="0"/>
              </a:rPr>
              <a:t>2.5  Regional Housing Assessment </a:t>
            </a:r>
          </a:p>
        </p:txBody>
      </p:sp>
      <p:sp>
        <p:nvSpPr>
          <p:cNvPr id="60" name="Rectangle 59"/>
          <p:cNvSpPr/>
          <p:nvPr/>
        </p:nvSpPr>
        <p:spPr>
          <a:xfrm>
            <a:off x="1024028" y="3560569"/>
            <a:ext cx="1011819" cy="36260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a:solidFill>
                <a:prstClr val="white"/>
              </a:solidFill>
            </a:endParaRPr>
          </a:p>
        </p:txBody>
      </p:sp>
      <p:sp>
        <p:nvSpPr>
          <p:cNvPr id="10293" name="Text Box 3"/>
          <p:cNvSpPr txBox="1">
            <a:spLocks noChangeArrowheads="1"/>
          </p:cNvSpPr>
          <p:nvPr/>
        </p:nvSpPr>
        <p:spPr bwMode="auto">
          <a:xfrm>
            <a:off x="1035050" y="3563938"/>
            <a:ext cx="7597775" cy="369887"/>
          </a:xfrm>
          <a:prstGeom prst="rect">
            <a:avLst/>
          </a:prstGeom>
          <a:noFill/>
          <a:ln w="9525">
            <a:noFill/>
            <a:miter lim="800000"/>
            <a:headEnd/>
            <a:tailEnd/>
          </a:ln>
        </p:spPr>
        <p:txBody>
          <a:bodyPr>
            <a:spAutoFit/>
          </a:bodyPr>
          <a:lstStyle/>
          <a:p>
            <a:pPr defTabSz="914400"/>
            <a:r>
              <a:rPr lang="en-US" b="1">
                <a:solidFill>
                  <a:srgbClr val="FFFFFF"/>
                </a:solidFill>
                <a:latin typeface="Calibri" pitchFamily="34" charset="0"/>
              </a:rPr>
              <a:t>2.6  Virtual Present</a:t>
            </a:r>
          </a:p>
        </p:txBody>
      </p:sp>
      <p:sp>
        <p:nvSpPr>
          <p:cNvPr id="62" name="Rectangle 61"/>
          <p:cNvSpPr/>
          <p:nvPr/>
        </p:nvSpPr>
        <p:spPr>
          <a:xfrm>
            <a:off x="1708197" y="3984944"/>
            <a:ext cx="334450" cy="36260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a:solidFill>
                <a:prstClr val="white"/>
              </a:solidFill>
            </a:endParaRPr>
          </a:p>
        </p:txBody>
      </p:sp>
      <p:sp>
        <p:nvSpPr>
          <p:cNvPr id="10297" name="Text Box 3"/>
          <p:cNvSpPr txBox="1">
            <a:spLocks noChangeArrowheads="1"/>
          </p:cNvSpPr>
          <p:nvPr/>
        </p:nvSpPr>
        <p:spPr bwMode="auto">
          <a:xfrm>
            <a:off x="1708150" y="3989388"/>
            <a:ext cx="6929438" cy="368300"/>
          </a:xfrm>
          <a:prstGeom prst="rect">
            <a:avLst/>
          </a:prstGeom>
          <a:noFill/>
          <a:ln w="9525">
            <a:noFill/>
            <a:miter lim="800000"/>
            <a:headEnd/>
            <a:tailEnd/>
          </a:ln>
        </p:spPr>
        <p:txBody>
          <a:bodyPr>
            <a:spAutoFit/>
          </a:bodyPr>
          <a:lstStyle/>
          <a:p>
            <a:pPr defTabSz="914400"/>
            <a:r>
              <a:rPr lang="en-US" b="1">
                <a:solidFill>
                  <a:srgbClr val="FFFFFF"/>
                </a:solidFill>
                <a:latin typeface="Calibri" pitchFamily="34" charset="0"/>
              </a:rPr>
              <a:t>2.7  Existing Conditions Analysis and Modeling</a:t>
            </a:r>
          </a:p>
        </p:txBody>
      </p:sp>
      <p:sp>
        <p:nvSpPr>
          <p:cNvPr id="64" name="Rectangle 63"/>
          <p:cNvSpPr/>
          <p:nvPr/>
        </p:nvSpPr>
        <p:spPr>
          <a:xfrm>
            <a:off x="1817914" y="4407443"/>
            <a:ext cx="731882" cy="36260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a:solidFill>
                <a:prstClr val="white"/>
              </a:solidFill>
            </a:endParaRPr>
          </a:p>
        </p:txBody>
      </p:sp>
      <p:sp>
        <p:nvSpPr>
          <p:cNvPr id="10301" name="Text Box 3"/>
          <p:cNvSpPr txBox="1">
            <a:spLocks noChangeArrowheads="1"/>
          </p:cNvSpPr>
          <p:nvPr/>
        </p:nvSpPr>
        <p:spPr bwMode="auto">
          <a:xfrm>
            <a:off x="1817688" y="4411663"/>
            <a:ext cx="6815137" cy="368300"/>
          </a:xfrm>
          <a:prstGeom prst="rect">
            <a:avLst/>
          </a:prstGeom>
          <a:noFill/>
          <a:ln w="9525">
            <a:noFill/>
            <a:miter lim="800000"/>
            <a:headEnd/>
            <a:tailEnd/>
          </a:ln>
        </p:spPr>
        <p:txBody>
          <a:bodyPr>
            <a:spAutoFit/>
          </a:bodyPr>
          <a:lstStyle/>
          <a:p>
            <a:pPr defTabSz="914400"/>
            <a:r>
              <a:rPr lang="en-US" b="1">
                <a:solidFill>
                  <a:srgbClr val="FFFFFF"/>
                </a:solidFill>
                <a:latin typeface="Calibri" pitchFamily="34" charset="0"/>
              </a:rPr>
              <a:t>2.8  Trend Future</a:t>
            </a:r>
          </a:p>
        </p:txBody>
      </p:sp>
      <p:sp>
        <p:nvSpPr>
          <p:cNvPr id="66" name="Rectangle 65"/>
          <p:cNvSpPr/>
          <p:nvPr/>
        </p:nvSpPr>
        <p:spPr>
          <a:xfrm>
            <a:off x="2340358" y="4829113"/>
            <a:ext cx="716737" cy="36260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a:solidFill>
                <a:prstClr val="white"/>
              </a:solidFill>
            </a:endParaRPr>
          </a:p>
        </p:txBody>
      </p:sp>
      <p:sp>
        <p:nvSpPr>
          <p:cNvPr id="10305" name="Text Box 3"/>
          <p:cNvSpPr txBox="1">
            <a:spLocks noChangeArrowheads="1"/>
          </p:cNvSpPr>
          <p:nvPr/>
        </p:nvSpPr>
        <p:spPr bwMode="auto">
          <a:xfrm>
            <a:off x="2339975" y="4832350"/>
            <a:ext cx="6297613" cy="369888"/>
          </a:xfrm>
          <a:prstGeom prst="rect">
            <a:avLst/>
          </a:prstGeom>
          <a:noFill/>
          <a:ln w="9525">
            <a:noFill/>
            <a:miter lim="800000"/>
            <a:headEnd/>
            <a:tailEnd/>
          </a:ln>
        </p:spPr>
        <p:txBody>
          <a:bodyPr>
            <a:spAutoFit/>
          </a:bodyPr>
          <a:lstStyle/>
          <a:p>
            <a:pPr defTabSz="914400"/>
            <a:r>
              <a:rPr lang="en-US" b="1">
                <a:solidFill>
                  <a:srgbClr val="FFFFFF"/>
                </a:solidFill>
                <a:latin typeface="Calibri" pitchFamily="34" charset="0"/>
              </a:rPr>
              <a:t>2.9  Model Trend </a:t>
            </a:r>
          </a:p>
        </p:txBody>
      </p:sp>
      <p:sp>
        <p:nvSpPr>
          <p:cNvPr id="68" name="Rectangle 67"/>
          <p:cNvSpPr/>
          <p:nvPr/>
        </p:nvSpPr>
        <p:spPr>
          <a:xfrm>
            <a:off x="2340358" y="5252619"/>
            <a:ext cx="716738" cy="36260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a:solidFill>
                <a:prstClr val="white"/>
              </a:solidFill>
            </a:endParaRPr>
          </a:p>
        </p:txBody>
      </p:sp>
      <p:sp>
        <p:nvSpPr>
          <p:cNvPr id="10309" name="Text Box 3"/>
          <p:cNvSpPr txBox="1">
            <a:spLocks noChangeArrowheads="1"/>
          </p:cNvSpPr>
          <p:nvPr/>
        </p:nvSpPr>
        <p:spPr bwMode="auto">
          <a:xfrm>
            <a:off x="2339975" y="5256213"/>
            <a:ext cx="7261225" cy="369887"/>
          </a:xfrm>
          <a:prstGeom prst="rect">
            <a:avLst/>
          </a:prstGeom>
          <a:noFill/>
          <a:ln w="9525">
            <a:noFill/>
            <a:miter lim="800000"/>
            <a:headEnd/>
            <a:tailEnd/>
          </a:ln>
        </p:spPr>
        <p:txBody>
          <a:bodyPr>
            <a:spAutoFit/>
          </a:bodyPr>
          <a:lstStyle/>
          <a:p>
            <a:pPr defTabSz="914400"/>
            <a:r>
              <a:rPr lang="en-US" b="1">
                <a:solidFill>
                  <a:srgbClr val="FFFFFF"/>
                </a:solidFill>
                <a:latin typeface="Calibri" pitchFamily="34" charset="0"/>
              </a:rPr>
              <a:t>2.10  Develop Regional Indicators for Scorecard </a:t>
            </a:r>
          </a:p>
        </p:txBody>
      </p:sp>
      <p:sp>
        <p:nvSpPr>
          <p:cNvPr id="70" name="Rectangle 69"/>
          <p:cNvSpPr/>
          <p:nvPr/>
        </p:nvSpPr>
        <p:spPr>
          <a:xfrm>
            <a:off x="1027900" y="5661213"/>
            <a:ext cx="680296" cy="36260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a:solidFill>
                <a:prstClr val="white"/>
              </a:solidFill>
            </a:endParaRPr>
          </a:p>
        </p:txBody>
      </p:sp>
      <p:sp>
        <p:nvSpPr>
          <p:cNvPr id="10313" name="Text Box 3"/>
          <p:cNvSpPr txBox="1">
            <a:spLocks noChangeArrowheads="1"/>
          </p:cNvSpPr>
          <p:nvPr/>
        </p:nvSpPr>
        <p:spPr bwMode="auto">
          <a:xfrm>
            <a:off x="1035050" y="5665788"/>
            <a:ext cx="9599613" cy="368300"/>
          </a:xfrm>
          <a:prstGeom prst="rect">
            <a:avLst/>
          </a:prstGeom>
          <a:noFill/>
          <a:ln w="9525">
            <a:noFill/>
            <a:miter lim="800000"/>
            <a:headEnd/>
            <a:tailEnd/>
          </a:ln>
        </p:spPr>
        <p:txBody>
          <a:bodyPr>
            <a:spAutoFit/>
          </a:bodyPr>
          <a:lstStyle/>
          <a:p>
            <a:pPr defTabSz="914400"/>
            <a:r>
              <a:rPr lang="en-US" b="1">
                <a:solidFill>
                  <a:srgbClr val="FFFFFF"/>
                </a:solidFill>
                <a:latin typeface="Calibri" pitchFamily="34" charset="0"/>
              </a:rPr>
              <a:t>2.11  Select Indicators for Scorecard, Review w/ Exec. Committee </a:t>
            </a:r>
          </a:p>
        </p:txBody>
      </p:sp>
      <p:sp>
        <p:nvSpPr>
          <p:cNvPr id="72" name="Rectangle 71"/>
          <p:cNvSpPr/>
          <p:nvPr/>
        </p:nvSpPr>
        <p:spPr>
          <a:xfrm>
            <a:off x="914745" y="6068525"/>
            <a:ext cx="2851226" cy="36260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a:solidFill>
                <a:prstClr val="white"/>
              </a:solidFill>
            </a:endParaRPr>
          </a:p>
        </p:txBody>
      </p:sp>
      <p:sp>
        <p:nvSpPr>
          <p:cNvPr id="10317" name="Text Box 3"/>
          <p:cNvSpPr txBox="1">
            <a:spLocks noChangeArrowheads="1"/>
          </p:cNvSpPr>
          <p:nvPr/>
        </p:nvSpPr>
        <p:spPr bwMode="auto">
          <a:xfrm>
            <a:off x="914400" y="6072188"/>
            <a:ext cx="8229600" cy="369887"/>
          </a:xfrm>
          <a:prstGeom prst="rect">
            <a:avLst/>
          </a:prstGeom>
          <a:noFill/>
          <a:ln w="9525">
            <a:noFill/>
            <a:miter lim="800000"/>
            <a:headEnd/>
            <a:tailEnd/>
          </a:ln>
        </p:spPr>
        <p:txBody>
          <a:bodyPr>
            <a:spAutoFit/>
          </a:bodyPr>
          <a:lstStyle/>
          <a:p>
            <a:pPr defTabSz="914400"/>
            <a:r>
              <a:rPr lang="en-US" b="1">
                <a:solidFill>
                  <a:srgbClr val="FFFFFF"/>
                </a:solidFill>
                <a:latin typeface="Calibri" pitchFamily="34" charset="0"/>
              </a:rPr>
              <a:t>2.12  Integrate Scorecard Indicators in Model </a:t>
            </a:r>
          </a:p>
        </p:txBody>
      </p:sp>
      <p:sp>
        <p:nvSpPr>
          <p:cNvPr id="74" name="Rectangle 73"/>
          <p:cNvSpPr/>
          <p:nvPr/>
        </p:nvSpPr>
        <p:spPr>
          <a:xfrm>
            <a:off x="4071697" y="6442470"/>
            <a:ext cx="4561480" cy="36260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a:solidFill>
                <a:prstClr val="white"/>
              </a:solidFill>
            </a:endParaRPr>
          </a:p>
        </p:txBody>
      </p:sp>
      <p:sp>
        <p:nvSpPr>
          <p:cNvPr id="10321" name="Text Box 3"/>
          <p:cNvSpPr txBox="1">
            <a:spLocks noChangeArrowheads="1"/>
          </p:cNvSpPr>
          <p:nvPr/>
        </p:nvSpPr>
        <p:spPr bwMode="auto">
          <a:xfrm>
            <a:off x="4071938" y="6446838"/>
            <a:ext cx="4146550" cy="368300"/>
          </a:xfrm>
          <a:prstGeom prst="rect">
            <a:avLst/>
          </a:prstGeom>
          <a:noFill/>
          <a:ln w="9525">
            <a:noFill/>
            <a:miter lim="800000"/>
            <a:headEnd/>
            <a:tailEnd/>
          </a:ln>
        </p:spPr>
        <p:txBody>
          <a:bodyPr>
            <a:spAutoFit/>
          </a:bodyPr>
          <a:lstStyle/>
          <a:p>
            <a:pPr defTabSz="914400"/>
            <a:r>
              <a:rPr lang="en-US" b="1">
                <a:solidFill>
                  <a:srgbClr val="FFFFFF"/>
                </a:solidFill>
                <a:latin typeface="Calibri" pitchFamily="34" charset="0"/>
              </a:rPr>
              <a:t>2.13  Ongoing Monitoring </a:t>
            </a:r>
          </a:p>
        </p:txBody>
      </p:sp>
      <p:sp>
        <p:nvSpPr>
          <p:cNvPr id="10322" name="Text Box 3"/>
          <p:cNvSpPr txBox="1">
            <a:spLocks noChangeArrowheads="1"/>
          </p:cNvSpPr>
          <p:nvPr/>
        </p:nvSpPr>
        <p:spPr bwMode="auto">
          <a:xfrm rot="-5400000">
            <a:off x="7227094" y="2499519"/>
            <a:ext cx="3190875" cy="369887"/>
          </a:xfrm>
          <a:prstGeom prst="rect">
            <a:avLst/>
          </a:prstGeom>
          <a:noFill/>
          <a:ln w="9525">
            <a:noFill/>
            <a:miter lim="800000"/>
            <a:headEnd/>
            <a:tailEnd/>
          </a:ln>
        </p:spPr>
        <p:txBody>
          <a:bodyPr>
            <a:spAutoFit/>
          </a:bodyPr>
          <a:lstStyle/>
          <a:p>
            <a:pPr defTabSz="914400"/>
            <a:r>
              <a:rPr lang="en-US">
                <a:solidFill>
                  <a:srgbClr val="FFFFFF"/>
                </a:solidFill>
              </a:rPr>
              <a:t> </a:t>
            </a:r>
            <a:r>
              <a:rPr lang="en-US">
                <a:solidFill>
                  <a:srgbClr val="FFFFFF"/>
                </a:solidFill>
                <a:latin typeface="Calibri" pitchFamily="34" charset="0"/>
              </a:rPr>
              <a:t>February 2014</a:t>
            </a:r>
          </a:p>
        </p:txBody>
      </p:sp>
    </p:spTree>
    <p:custDataLst>
      <p:tags r:id="rId1"/>
    </p:custDataLst>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 name="Straight Connector 39"/>
          <p:cNvCxnSpPr/>
          <p:nvPr/>
        </p:nvCxnSpPr>
        <p:spPr>
          <a:xfrm flipH="1">
            <a:off x="706438" y="635000"/>
            <a:ext cx="25400" cy="485933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8637588" y="633413"/>
            <a:ext cx="0" cy="57023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3057525" y="323850"/>
            <a:ext cx="0" cy="654050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8131175" y="323850"/>
            <a:ext cx="0" cy="654050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7119938" y="325438"/>
            <a:ext cx="0" cy="654050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100763" y="323850"/>
            <a:ext cx="0" cy="654050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5086350" y="323850"/>
            <a:ext cx="0" cy="6542088"/>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4071938" y="317500"/>
            <a:ext cx="0" cy="654050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2043113" y="307975"/>
            <a:ext cx="0" cy="6542088"/>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027113" y="317500"/>
            <a:ext cx="0" cy="654050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Flowchart: Process 3"/>
          <p:cNvSpPr/>
          <p:nvPr/>
        </p:nvSpPr>
        <p:spPr>
          <a:xfrm>
            <a:off x="0" y="0"/>
            <a:ext cx="4071695" cy="316954"/>
          </a:xfrm>
          <a:prstGeom prst="flowChartProcess">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anchor="ctr"/>
          <a:lstStyle/>
          <a:p>
            <a:pPr algn="ctr" defTabSz="914400" eaLnBrk="1" fontAlgn="auto" hangingPunct="1">
              <a:spcBef>
                <a:spcPts val="0"/>
              </a:spcBef>
              <a:spcAft>
                <a:spcPts val="0"/>
              </a:spcAft>
              <a:defRPr/>
            </a:pPr>
            <a:r>
              <a:rPr lang="en-US" dirty="0">
                <a:solidFill>
                  <a:prstClr val="white"/>
                </a:solidFill>
              </a:rPr>
              <a:t>2012</a:t>
            </a:r>
          </a:p>
        </p:txBody>
      </p:sp>
      <p:sp>
        <p:nvSpPr>
          <p:cNvPr id="27" name="Flowchart: Process 26"/>
          <p:cNvSpPr/>
          <p:nvPr/>
        </p:nvSpPr>
        <p:spPr>
          <a:xfrm>
            <a:off x="13300" y="328209"/>
            <a:ext cx="1014599" cy="306324"/>
          </a:xfrm>
          <a:prstGeom prst="flowChartProcess">
            <a:avLst/>
          </a:prstGeom>
          <a:solidFill>
            <a:srgbClr val="333399"/>
          </a:solidFill>
          <a:ln>
            <a:noFill/>
          </a:ln>
          <a:effectLst>
            <a:outerShdw blurRad="44450" dist="27940" dir="5400000" algn="ctr">
              <a:srgbClr val="000000">
                <a:alpha val="32000"/>
              </a:srgbClr>
            </a:outerShdw>
            <a:reflection blurRad="6350" stA="50000" endA="300" endPos="55500" dist="101600" dir="5400000" sy="-100000" algn="bl" rotWithShape="0"/>
            <a:softEdge rad="12700"/>
          </a:effectLst>
          <a:scene3d>
            <a:camera prst="orthographicFront">
              <a:rot lat="0" lon="0" rev="0"/>
            </a:camera>
            <a:lightRig rig="balanced" dir="t">
              <a:rot lat="0" lon="0" rev="8700000"/>
            </a:lightRig>
          </a:scene3d>
          <a:sp3d>
            <a:bevelT w="190500" h="38100"/>
          </a:sp3d>
        </p:spPr>
        <p:style>
          <a:lnRef idx="1">
            <a:schemeClr val="accent2"/>
          </a:lnRef>
          <a:fillRef idx="1002">
            <a:schemeClr val="dk2"/>
          </a:fillRef>
          <a:effectRef idx="1">
            <a:schemeClr val="accent2"/>
          </a:effectRef>
          <a:fontRef idx="minor">
            <a:schemeClr val="dk1"/>
          </a:fontRef>
        </p:style>
        <p:txBody>
          <a:bodyPr anchor="ctr"/>
          <a:lstStyle/>
          <a:p>
            <a:pPr algn="ctr" defTabSz="914400" eaLnBrk="1" fontAlgn="auto" hangingPunct="1">
              <a:spcBef>
                <a:spcPts val="0"/>
              </a:spcBef>
              <a:spcAft>
                <a:spcPts val="0"/>
              </a:spcAft>
              <a:defRPr/>
            </a:pPr>
            <a:r>
              <a:rPr lang="en-US" dirty="0">
                <a:solidFill>
                  <a:prstClr val="white"/>
                </a:solidFill>
              </a:rPr>
              <a:t>Q 1</a:t>
            </a:r>
          </a:p>
        </p:txBody>
      </p:sp>
      <p:sp>
        <p:nvSpPr>
          <p:cNvPr id="28" name="Flowchart: Process 27"/>
          <p:cNvSpPr/>
          <p:nvPr/>
        </p:nvSpPr>
        <p:spPr>
          <a:xfrm>
            <a:off x="1027898" y="327872"/>
            <a:ext cx="1014599" cy="307658"/>
          </a:xfrm>
          <a:prstGeom prst="flowChartProcess">
            <a:avLst/>
          </a:prstGeom>
          <a:solidFill>
            <a:srgbClr val="3366CC"/>
          </a:solidFill>
          <a:ln>
            <a:noFill/>
          </a:ln>
          <a:effectLst>
            <a:outerShdw blurRad="44450" dist="27940" dir="5400000" algn="ctr">
              <a:srgbClr val="000000">
                <a:alpha val="32000"/>
              </a:srgbClr>
            </a:outerShdw>
            <a:reflection blurRad="6350" stA="50000" endA="300" endPos="55500" dist="101600" dir="5400000" sy="-100000" algn="bl" rotWithShape="0"/>
            <a:softEdge rad="12700"/>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defTabSz="914400" eaLnBrk="1" fontAlgn="auto" hangingPunct="1">
              <a:spcBef>
                <a:spcPts val="0"/>
              </a:spcBef>
              <a:spcAft>
                <a:spcPts val="0"/>
              </a:spcAft>
              <a:defRPr/>
            </a:pPr>
            <a:r>
              <a:rPr lang="en-US" dirty="0">
                <a:solidFill>
                  <a:prstClr val="white"/>
                </a:solidFill>
              </a:rPr>
              <a:t>Q 2</a:t>
            </a:r>
          </a:p>
        </p:txBody>
      </p:sp>
      <p:sp>
        <p:nvSpPr>
          <p:cNvPr id="29" name="Flowchart: Process 28"/>
          <p:cNvSpPr/>
          <p:nvPr/>
        </p:nvSpPr>
        <p:spPr>
          <a:xfrm>
            <a:off x="2042497" y="327879"/>
            <a:ext cx="1014599" cy="305372"/>
          </a:xfrm>
          <a:prstGeom prst="flowChartProcess">
            <a:avLst/>
          </a:prstGeom>
          <a:solidFill>
            <a:srgbClr val="339966"/>
          </a:solidFill>
          <a:ln>
            <a:noFill/>
          </a:ln>
          <a:effectLst>
            <a:outerShdw blurRad="44450" dist="27940" dir="5400000" algn="ctr">
              <a:srgbClr val="000000">
                <a:alpha val="32000"/>
              </a:srgbClr>
            </a:outerShdw>
            <a:reflection blurRad="6350" stA="50000" endA="300" endPos="55500" dist="101600" dir="5400000" sy="-100000" algn="bl" rotWithShape="0"/>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defTabSz="914400" eaLnBrk="1" fontAlgn="auto" hangingPunct="1">
              <a:spcBef>
                <a:spcPts val="0"/>
              </a:spcBef>
              <a:spcAft>
                <a:spcPts val="0"/>
              </a:spcAft>
              <a:defRPr/>
            </a:pPr>
            <a:r>
              <a:rPr lang="en-US" dirty="0">
                <a:solidFill>
                  <a:prstClr val="white"/>
                </a:solidFill>
              </a:rPr>
              <a:t>Q 3</a:t>
            </a:r>
          </a:p>
        </p:txBody>
      </p:sp>
      <p:sp>
        <p:nvSpPr>
          <p:cNvPr id="30" name="Flowchart: Process 29"/>
          <p:cNvSpPr/>
          <p:nvPr/>
        </p:nvSpPr>
        <p:spPr>
          <a:xfrm>
            <a:off x="3057096" y="328209"/>
            <a:ext cx="1014599" cy="305041"/>
          </a:xfrm>
          <a:prstGeom prst="flowChartProcess">
            <a:avLst/>
          </a:prstGeom>
          <a:solidFill>
            <a:srgbClr val="008080"/>
          </a:solidFill>
          <a:ln>
            <a:noFill/>
          </a:ln>
          <a:effectLst>
            <a:outerShdw blurRad="44450" dist="27940" dir="5400000" algn="ctr">
              <a:srgbClr val="000000">
                <a:alpha val="32000"/>
              </a:srgbClr>
            </a:outerShdw>
            <a:reflection blurRad="6350" stA="50000" endA="300" endPos="55500" dist="101600" dir="5400000" sy="-100000" algn="bl" rotWithShape="0"/>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defTabSz="914400" eaLnBrk="1" fontAlgn="auto" hangingPunct="1">
              <a:spcBef>
                <a:spcPts val="0"/>
              </a:spcBef>
              <a:spcAft>
                <a:spcPts val="0"/>
              </a:spcAft>
              <a:defRPr/>
            </a:pPr>
            <a:r>
              <a:rPr lang="en-US" dirty="0">
                <a:solidFill>
                  <a:prstClr val="white"/>
                </a:solidFill>
              </a:rPr>
              <a:t>Q 4</a:t>
            </a:r>
          </a:p>
        </p:txBody>
      </p:sp>
      <p:sp>
        <p:nvSpPr>
          <p:cNvPr id="48" name="Flowchart: Process 47"/>
          <p:cNvSpPr/>
          <p:nvPr/>
        </p:nvSpPr>
        <p:spPr>
          <a:xfrm>
            <a:off x="4071696" y="167"/>
            <a:ext cx="4058396" cy="316954"/>
          </a:xfrm>
          <a:prstGeom prst="flowChartProcess">
            <a:avLst/>
          </a:prstGeom>
          <a:solidFill>
            <a:schemeClr val="tx1">
              <a:lumMod val="75000"/>
              <a:lumOff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anchor="ctr"/>
          <a:lstStyle/>
          <a:p>
            <a:pPr algn="ctr" defTabSz="914400" eaLnBrk="1" fontAlgn="auto" hangingPunct="1">
              <a:spcBef>
                <a:spcPts val="0"/>
              </a:spcBef>
              <a:spcAft>
                <a:spcPts val="0"/>
              </a:spcAft>
              <a:defRPr/>
            </a:pPr>
            <a:r>
              <a:rPr lang="en-US" dirty="0">
                <a:solidFill>
                  <a:prstClr val="white"/>
                </a:solidFill>
              </a:rPr>
              <a:t>2013</a:t>
            </a:r>
          </a:p>
        </p:txBody>
      </p:sp>
      <p:sp>
        <p:nvSpPr>
          <p:cNvPr id="49" name="Flowchart: Process 48"/>
          <p:cNvSpPr/>
          <p:nvPr/>
        </p:nvSpPr>
        <p:spPr>
          <a:xfrm>
            <a:off x="4071695" y="325191"/>
            <a:ext cx="1014599" cy="306324"/>
          </a:xfrm>
          <a:prstGeom prst="flowChartProcess">
            <a:avLst/>
          </a:prstGeom>
          <a:solidFill>
            <a:srgbClr val="333399"/>
          </a:solidFill>
          <a:ln>
            <a:noFill/>
          </a:ln>
          <a:effectLst>
            <a:outerShdw blurRad="44450" dist="27940" dir="5400000" algn="ctr">
              <a:srgbClr val="000000">
                <a:alpha val="32000"/>
              </a:srgbClr>
            </a:outerShdw>
            <a:reflection blurRad="6350" stA="50000" endA="300" endPos="55500" dist="101600" dir="5400000" sy="-100000" algn="bl" rotWithShape="0"/>
            <a:softEdge rad="12700"/>
          </a:effectLst>
          <a:scene3d>
            <a:camera prst="orthographicFront">
              <a:rot lat="0" lon="0" rev="0"/>
            </a:camera>
            <a:lightRig rig="balanced" dir="t">
              <a:rot lat="0" lon="0" rev="8700000"/>
            </a:lightRig>
          </a:scene3d>
          <a:sp3d>
            <a:bevelT w="190500" h="38100"/>
          </a:sp3d>
        </p:spPr>
        <p:style>
          <a:lnRef idx="1">
            <a:schemeClr val="accent2"/>
          </a:lnRef>
          <a:fillRef idx="1002">
            <a:schemeClr val="dk2"/>
          </a:fillRef>
          <a:effectRef idx="1">
            <a:schemeClr val="accent2"/>
          </a:effectRef>
          <a:fontRef idx="minor">
            <a:schemeClr val="dk1"/>
          </a:fontRef>
        </p:style>
        <p:txBody>
          <a:bodyPr anchor="ctr"/>
          <a:lstStyle/>
          <a:p>
            <a:pPr algn="ctr" defTabSz="914400" eaLnBrk="1" fontAlgn="auto" hangingPunct="1">
              <a:spcBef>
                <a:spcPts val="0"/>
              </a:spcBef>
              <a:spcAft>
                <a:spcPts val="0"/>
              </a:spcAft>
              <a:defRPr/>
            </a:pPr>
            <a:r>
              <a:rPr lang="en-US" dirty="0">
                <a:solidFill>
                  <a:prstClr val="white"/>
                </a:solidFill>
              </a:rPr>
              <a:t>Q 1</a:t>
            </a:r>
          </a:p>
        </p:txBody>
      </p:sp>
      <p:sp>
        <p:nvSpPr>
          <p:cNvPr id="50" name="Flowchart: Process 49"/>
          <p:cNvSpPr/>
          <p:nvPr/>
        </p:nvSpPr>
        <p:spPr>
          <a:xfrm>
            <a:off x="5086294" y="325521"/>
            <a:ext cx="1014599" cy="307658"/>
          </a:xfrm>
          <a:prstGeom prst="flowChartProcess">
            <a:avLst/>
          </a:prstGeom>
          <a:solidFill>
            <a:srgbClr val="3366CC"/>
          </a:solidFill>
          <a:ln>
            <a:noFill/>
          </a:ln>
          <a:effectLst>
            <a:outerShdw blurRad="44450" dist="27940" dir="5400000" algn="ctr">
              <a:srgbClr val="000000">
                <a:alpha val="32000"/>
              </a:srgbClr>
            </a:outerShdw>
            <a:reflection blurRad="6350" stA="50000" endA="300" endPos="55500" dist="101600" dir="5400000" sy="-100000" algn="bl" rotWithShape="0"/>
            <a:softEdge rad="12700"/>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defTabSz="914400" eaLnBrk="1" fontAlgn="auto" hangingPunct="1">
              <a:spcBef>
                <a:spcPts val="0"/>
              </a:spcBef>
              <a:spcAft>
                <a:spcPts val="0"/>
              </a:spcAft>
              <a:defRPr/>
            </a:pPr>
            <a:r>
              <a:rPr lang="en-US" dirty="0">
                <a:solidFill>
                  <a:prstClr val="white"/>
                </a:solidFill>
              </a:rPr>
              <a:t>Q 2</a:t>
            </a:r>
          </a:p>
        </p:txBody>
      </p:sp>
      <p:sp>
        <p:nvSpPr>
          <p:cNvPr id="51" name="Flowchart: Process 50"/>
          <p:cNvSpPr/>
          <p:nvPr/>
        </p:nvSpPr>
        <p:spPr>
          <a:xfrm>
            <a:off x="6100893" y="324626"/>
            <a:ext cx="1014599" cy="305372"/>
          </a:xfrm>
          <a:prstGeom prst="flowChartProcess">
            <a:avLst/>
          </a:prstGeom>
          <a:solidFill>
            <a:srgbClr val="339966"/>
          </a:solidFill>
          <a:ln>
            <a:noFill/>
          </a:ln>
          <a:effectLst>
            <a:outerShdw blurRad="44450" dist="27940" dir="5400000" algn="ctr">
              <a:srgbClr val="000000">
                <a:alpha val="32000"/>
              </a:srgbClr>
            </a:outerShdw>
            <a:reflection blurRad="6350" stA="50000" endA="300" endPos="55500" dist="101600" dir="5400000" sy="-100000" algn="bl" rotWithShape="0"/>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defTabSz="914400" eaLnBrk="1" fontAlgn="auto" hangingPunct="1">
              <a:spcBef>
                <a:spcPts val="0"/>
              </a:spcBef>
              <a:spcAft>
                <a:spcPts val="0"/>
              </a:spcAft>
              <a:defRPr/>
            </a:pPr>
            <a:r>
              <a:rPr lang="en-US" dirty="0">
                <a:solidFill>
                  <a:prstClr val="white"/>
                </a:solidFill>
              </a:rPr>
              <a:t>Q 3</a:t>
            </a:r>
          </a:p>
        </p:txBody>
      </p:sp>
      <p:sp>
        <p:nvSpPr>
          <p:cNvPr id="52" name="Flowchart: Process 51"/>
          <p:cNvSpPr/>
          <p:nvPr/>
        </p:nvSpPr>
        <p:spPr>
          <a:xfrm>
            <a:off x="7115492" y="323171"/>
            <a:ext cx="1014599" cy="306324"/>
          </a:xfrm>
          <a:prstGeom prst="flowChartProcess">
            <a:avLst/>
          </a:prstGeom>
          <a:solidFill>
            <a:srgbClr val="008080"/>
          </a:solidFill>
          <a:ln>
            <a:noFill/>
          </a:ln>
          <a:effectLst>
            <a:outerShdw blurRad="44450" dist="27940" dir="5400000" algn="ctr">
              <a:srgbClr val="000000">
                <a:alpha val="32000"/>
              </a:srgbClr>
            </a:outerShdw>
            <a:reflection blurRad="6350" stA="50000" endA="300" endPos="55500" dist="101600" dir="5400000" sy="-100000" algn="bl" rotWithShape="0"/>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defTabSz="914400" eaLnBrk="1" fontAlgn="auto" hangingPunct="1">
              <a:spcBef>
                <a:spcPts val="0"/>
              </a:spcBef>
              <a:spcAft>
                <a:spcPts val="0"/>
              </a:spcAft>
              <a:defRPr/>
            </a:pPr>
            <a:r>
              <a:rPr lang="en-US" dirty="0">
                <a:solidFill>
                  <a:prstClr val="white"/>
                </a:solidFill>
              </a:rPr>
              <a:t>Q 4</a:t>
            </a:r>
          </a:p>
        </p:txBody>
      </p:sp>
      <p:sp>
        <p:nvSpPr>
          <p:cNvPr id="53" name="Flowchart: Process 52"/>
          <p:cNvSpPr/>
          <p:nvPr/>
        </p:nvSpPr>
        <p:spPr>
          <a:xfrm>
            <a:off x="8130093" y="1083"/>
            <a:ext cx="1013908" cy="316954"/>
          </a:xfrm>
          <a:prstGeom prst="flowChartProcess">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anchor="ctr"/>
          <a:lstStyle/>
          <a:p>
            <a:pPr algn="ctr" defTabSz="914400" eaLnBrk="1" fontAlgn="auto" hangingPunct="1">
              <a:spcBef>
                <a:spcPts val="0"/>
              </a:spcBef>
              <a:spcAft>
                <a:spcPts val="0"/>
              </a:spcAft>
              <a:defRPr/>
            </a:pPr>
            <a:r>
              <a:rPr lang="en-US" dirty="0">
                <a:solidFill>
                  <a:prstClr val="white"/>
                </a:solidFill>
              </a:rPr>
              <a:t>2014</a:t>
            </a:r>
          </a:p>
        </p:txBody>
      </p:sp>
      <p:sp>
        <p:nvSpPr>
          <p:cNvPr id="54" name="Flowchart: Process 53"/>
          <p:cNvSpPr/>
          <p:nvPr/>
        </p:nvSpPr>
        <p:spPr>
          <a:xfrm>
            <a:off x="8130092" y="321305"/>
            <a:ext cx="1014599" cy="306324"/>
          </a:xfrm>
          <a:prstGeom prst="flowChartProcess">
            <a:avLst/>
          </a:prstGeom>
          <a:solidFill>
            <a:srgbClr val="BC4744"/>
          </a:solidFill>
          <a:ln>
            <a:noFill/>
          </a:ln>
          <a:effectLst>
            <a:outerShdw blurRad="44450" dist="27940" dir="5400000" algn="ctr">
              <a:srgbClr val="000000">
                <a:alpha val="32000"/>
              </a:srgbClr>
            </a:outerShdw>
            <a:reflection blurRad="6350" stA="50000" endA="300" endPos="55500" dist="101600" dir="5400000" sy="-100000" algn="bl" rotWithShape="0"/>
            <a:softEdge rad="12700"/>
          </a:effectLst>
          <a:scene3d>
            <a:camera prst="orthographicFront">
              <a:rot lat="0" lon="0" rev="0"/>
            </a:camera>
            <a:lightRig rig="balanced" dir="t">
              <a:rot lat="0" lon="0" rev="8700000"/>
            </a:lightRig>
          </a:scene3d>
          <a:sp3d>
            <a:bevelT w="190500" h="38100"/>
          </a:sp3d>
        </p:spPr>
        <p:style>
          <a:lnRef idx="1">
            <a:schemeClr val="accent2"/>
          </a:lnRef>
          <a:fillRef idx="1002">
            <a:schemeClr val="dk2"/>
          </a:fillRef>
          <a:effectRef idx="1">
            <a:schemeClr val="accent2"/>
          </a:effectRef>
          <a:fontRef idx="minor">
            <a:schemeClr val="dk1"/>
          </a:fontRef>
        </p:style>
        <p:txBody>
          <a:bodyPr anchor="ctr"/>
          <a:lstStyle/>
          <a:p>
            <a:pPr algn="ctr" defTabSz="914400" eaLnBrk="1" fontAlgn="auto" hangingPunct="1">
              <a:spcBef>
                <a:spcPts val="0"/>
              </a:spcBef>
              <a:spcAft>
                <a:spcPts val="0"/>
              </a:spcAft>
              <a:defRPr/>
            </a:pPr>
            <a:r>
              <a:rPr lang="en-US" dirty="0">
                <a:solidFill>
                  <a:prstClr val="white"/>
                </a:solidFill>
              </a:rPr>
              <a:t>Q 1</a:t>
            </a:r>
          </a:p>
        </p:txBody>
      </p:sp>
      <p:graphicFrame>
        <p:nvGraphicFramePr>
          <p:cNvPr id="75" name="Diagram 74"/>
          <p:cNvGraphicFramePr/>
          <p:nvPr/>
        </p:nvGraphicFramePr>
        <p:xfrm>
          <a:off x="0" y="907191"/>
          <a:ext cx="8622954" cy="7078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294" name="Text Box 3"/>
          <p:cNvSpPr txBox="1">
            <a:spLocks noChangeArrowheads="1"/>
          </p:cNvSpPr>
          <p:nvPr/>
        </p:nvSpPr>
        <p:spPr bwMode="auto">
          <a:xfrm rot="-5400000">
            <a:off x="7227094" y="2499519"/>
            <a:ext cx="3190875" cy="369887"/>
          </a:xfrm>
          <a:prstGeom prst="rect">
            <a:avLst/>
          </a:prstGeom>
          <a:noFill/>
          <a:ln w="9525">
            <a:noFill/>
            <a:miter lim="800000"/>
            <a:headEnd/>
            <a:tailEnd/>
          </a:ln>
        </p:spPr>
        <p:txBody>
          <a:bodyPr>
            <a:spAutoFit/>
          </a:bodyPr>
          <a:lstStyle/>
          <a:p>
            <a:pPr defTabSz="914400"/>
            <a:r>
              <a:rPr lang="en-US">
                <a:solidFill>
                  <a:srgbClr val="FFFFFF"/>
                </a:solidFill>
              </a:rPr>
              <a:t> </a:t>
            </a:r>
            <a:r>
              <a:rPr lang="en-US">
                <a:solidFill>
                  <a:srgbClr val="FFFFFF"/>
                </a:solidFill>
                <a:latin typeface="Calibri" pitchFamily="34" charset="0"/>
              </a:rPr>
              <a:t>February 2014</a:t>
            </a:r>
          </a:p>
        </p:txBody>
      </p:sp>
      <p:graphicFrame>
        <p:nvGraphicFramePr>
          <p:cNvPr id="39" name="Diagram 38"/>
          <p:cNvGraphicFramePr/>
          <p:nvPr/>
        </p:nvGraphicFramePr>
        <p:xfrm>
          <a:off x="711021" y="903384"/>
          <a:ext cx="7926370" cy="70788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9" name="Rectangle 68"/>
          <p:cNvSpPr/>
          <p:nvPr/>
        </p:nvSpPr>
        <p:spPr>
          <a:xfrm>
            <a:off x="711019" y="2097573"/>
            <a:ext cx="1331628" cy="36260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a:solidFill>
                <a:prstClr val="white"/>
              </a:solidFill>
            </a:endParaRPr>
          </a:p>
        </p:txBody>
      </p:sp>
      <p:sp>
        <p:nvSpPr>
          <p:cNvPr id="11299" name="Text Box 3"/>
          <p:cNvSpPr txBox="1">
            <a:spLocks noChangeArrowheads="1"/>
          </p:cNvSpPr>
          <p:nvPr/>
        </p:nvSpPr>
        <p:spPr bwMode="auto">
          <a:xfrm>
            <a:off x="711200" y="2097088"/>
            <a:ext cx="7827963" cy="369887"/>
          </a:xfrm>
          <a:prstGeom prst="rect">
            <a:avLst/>
          </a:prstGeom>
          <a:noFill/>
          <a:ln w="9525">
            <a:noFill/>
            <a:miter lim="800000"/>
            <a:headEnd/>
            <a:tailEnd/>
          </a:ln>
        </p:spPr>
        <p:txBody>
          <a:bodyPr>
            <a:spAutoFit/>
          </a:bodyPr>
          <a:lstStyle/>
          <a:p>
            <a:pPr defTabSz="914400"/>
            <a:r>
              <a:rPr lang="en-US" b="1">
                <a:solidFill>
                  <a:srgbClr val="FFFFFF"/>
                </a:solidFill>
                <a:latin typeface="Calibri" pitchFamily="34" charset="0"/>
              </a:rPr>
              <a:t> 3.1  Create Outreach &amp; Engagement Strategy</a:t>
            </a:r>
          </a:p>
        </p:txBody>
      </p:sp>
      <p:sp>
        <p:nvSpPr>
          <p:cNvPr id="71" name="Rectangle 70"/>
          <p:cNvSpPr/>
          <p:nvPr/>
        </p:nvSpPr>
        <p:spPr>
          <a:xfrm>
            <a:off x="2381357" y="2518014"/>
            <a:ext cx="2704937" cy="36260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a:solidFill>
                <a:prstClr val="white"/>
              </a:solidFill>
            </a:endParaRPr>
          </a:p>
        </p:txBody>
      </p:sp>
      <p:sp>
        <p:nvSpPr>
          <p:cNvPr id="11303" name="Text Box 3"/>
          <p:cNvSpPr txBox="1">
            <a:spLocks noChangeArrowheads="1"/>
          </p:cNvSpPr>
          <p:nvPr/>
        </p:nvSpPr>
        <p:spPr bwMode="auto">
          <a:xfrm>
            <a:off x="2381250" y="2522538"/>
            <a:ext cx="8297863" cy="368300"/>
          </a:xfrm>
          <a:prstGeom prst="rect">
            <a:avLst/>
          </a:prstGeom>
          <a:noFill/>
          <a:ln w="9525">
            <a:noFill/>
            <a:miter lim="800000"/>
            <a:headEnd/>
            <a:tailEnd/>
          </a:ln>
        </p:spPr>
        <p:txBody>
          <a:bodyPr>
            <a:spAutoFit/>
          </a:bodyPr>
          <a:lstStyle/>
          <a:p>
            <a:pPr defTabSz="914400"/>
            <a:r>
              <a:rPr lang="en-US" b="1">
                <a:solidFill>
                  <a:srgbClr val="FFFFFF"/>
                </a:solidFill>
                <a:latin typeface="Calibri" pitchFamily="34" charset="0"/>
              </a:rPr>
              <a:t>3.2  Refine &amp; Implement Outreach Strategy </a:t>
            </a:r>
          </a:p>
        </p:txBody>
      </p:sp>
      <p:sp>
        <p:nvSpPr>
          <p:cNvPr id="73" name="Rectangle 72"/>
          <p:cNvSpPr/>
          <p:nvPr/>
        </p:nvSpPr>
        <p:spPr>
          <a:xfrm>
            <a:off x="732044" y="2933475"/>
            <a:ext cx="7901132" cy="36260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a:solidFill>
                <a:prstClr val="white"/>
              </a:solidFill>
            </a:endParaRPr>
          </a:p>
        </p:txBody>
      </p:sp>
      <p:sp>
        <p:nvSpPr>
          <p:cNvPr id="11307" name="Text Box 3"/>
          <p:cNvSpPr txBox="1">
            <a:spLocks noChangeArrowheads="1"/>
          </p:cNvSpPr>
          <p:nvPr/>
        </p:nvSpPr>
        <p:spPr bwMode="auto">
          <a:xfrm>
            <a:off x="731838" y="2947988"/>
            <a:ext cx="9456737" cy="369887"/>
          </a:xfrm>
          <a:prstGeom prst="rect">
            <a:avLst/>
          </a:prstGeom>
          <a:noFill/>
          <a:ln w="9525">
            <a:noFill/>
            <a:miter lim="800000"/>
            <a:headEnd/>
            <a:tailEnd/>
          </a:ln>
        </p:spPr>
        <p:txBody>
          <a:bodyPr>
            <a:spAutoFit/>
          </a:bodyPr>
          <a:lstStyle/>
          <a:p>
            <a:pPr defTabSz="914400"/>
            <a:r>
              <a:rPr lang="en-US" b="1">
                <a:solidFill>
                  <a:srgbClr val="FFFFFF"/>
                </a:solidFill>
                <a:latin typeface="Calibri" pitchFamily="34" charset="0"/>
              </a:rPr>
              <a:t>3.3 Web Site &amp; Template Materials (including Regional Scorecard) </a:t>
            </a:r>
          </a:p>
        </p:txBody>
      </p:sp>
      <p:sp>
        <p:nvSpPr>
          <p:cNvPr id="76" name="Rectangle 75"/>
          <p:cNvSpPr/>
          <p:nvPr/>
        </p:nvSpPr>
        <p:spPr>
          <a:xfrm>
            <a:off x="1708196" y="3352976"/>
            <a:ext cx="844013" cy="36260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a:solidFill>
                <a:prstClr val="white"/>
              </a:solidFill>
            </a:endParaRPr>
          </a:p>
        </p:txBody>
      </p:sp>
      <p:sp>
        <p:nvSpPr>
          <p:cNvPr id="11311" name="Text Box 3"/>
          <p:cNvSpPr txBox="1">
            <a:spLocks noChangeArrowheads="1"/>
          </p:cNvSpPr>
          <p:nvPr/>
        </p:nvSpPr>
        <p:spPr bwMode="auto">
          <a:xfrm>
            <a:off x="1708150" y="3357563"/>
            <a:ext cx="6924675" cy="368300"/>
          </a:xfrm>
          <a:prstGeom prst="rect">
            <a:avLst/>
          </a:prstGeom>
          <a:noFill/>
          <a:ln w="9525">
            <a:noFill/>
            <a:miter lim="800000"/>
            <a:headEnd/>
            <a:tailEnd/>
          </a:ln>
        </p:spPr>
        <p:txBody>
          <a:bodyPr>
            <a:spAutoFit/>
          </a:bodyPr>
          <a:lstStyle/>
          <a:p>
            <a:pPr defTabSz="914400"/>
            <a:r>
              <a:rPr lang="en-US" b="1">
                <a:solidFill>
                  <a:srgbClr val="FFFFFF"/>
                </a:solidFill>
                <a:latin typeface="Calibri" pitchFamily="34" charset="0"/>
              </a:rPr>
              <a:t>3.4  Regional Values Polling</a:t>
            </a:r>
          </a:p>
        </p:txBody>
      </p:sp>
      <p:sp>
        <p:nvSpPr>
          <p:cNvPr id="79" name="Rectangle 78"/>
          <p:cNvSpPr/>
          <p:nvPr/>
        </p:nvSpPr>
        <p:spPr>
          <a:xfrm>
            <a:off x="1341115" y="3778289"/>
            <a:ext cx="6451468" cy="36260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a:solidFill>
                <a:prstClr val="white"/>
              </a:solidFill>
            </a:endParaRPr>
          </a:p>
        </p:txBody>
      </p:sp>
      <p:sp>
        <p:nvSpPr>
          <p:cNvPr id="11315" name="Text Box 3"/>
          <p:cNvSpPr txBox="1">
            <a:spLocks noChangeArrowheads="1"/>
          </p:cNvSpPr>
          <p:nvPr/>
        </p:nvSpPr>
        <p:spPr bwMode="auto">
          <a:xfrm>
            <a:off x="1376363" y="3783013"/>
            <a:ext cx="7256462" cy="368300"/>
          </a:xfrm>
          <a:prstGeom prst="rect">
            <a:avLst/>
          </a:prstGeom>
          <a:noFill/>
          <a:ln w="9525">
            <a:noFill/>
            <a:miter lim="800000"/>
            <a:headEnd/>
            <a:tailEnd/>
          </a:ln>
        </p:spPr>
        <p:txBody>
          <a:bodyPr>
            <a:spAutoFit/>
          </a:bodyPr>
          <a:lstStyle/>
          <a:p>
            <a:pPr defTabSz="914400"/>
            <a:r>
              <a:rPr lang="en-US" b="1">
                <a:solidFill>
                  <a:srgbClr val="FFFFFF"/>
                </a:solidFill>
                <a:latin typeface="Calibri" pitchFamily="34" charset="0"/>
              </a:rPr>
              <a:t>3.5  Regional Scenario Workshops &amp; Summits</a:t>
            </a:r>
          </a:p>
        </p:txBody>
      </p:sp>
      <p:sp>
        <p:nvSpPr>
          <p:cNvPr id="89" name="Rectangle 88"/>
          <p:cNvSpPr/>
          <p:nvPr/>
        </p:nvSpPr>
        <p:spPr>
          <a:xfrm>
            <a:off x="2698727" y="6286245"/>
            <a:ext cx="5934449" cy="36260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a:solidFill>
                <a:prstClr val="white"/>
              </a:solidFill>
            </a:endParaRPr>
          </a:p>
        </p:txBody>
      </p:sp>
      <p:sp>
        <p:nvSpPr>
          <p:cNvPr id="11319" name="Text Box 3"/>
          <p:cNvSpPr txBox="1">
            <a:spLocks noChangeArrowheads="1"/>
          </p:cNvSpPr>
          <p:nvPr/>
        </p:nvSpPr>
        <p:spPr bwMode="auto">
          <a:xfrm>
            <a:off x="2698750" y="6280150"/>
            <a:ext cx="6959600" cy="368300"/>
          </a:xfrm>
          <a:prstGeom prst="rect">
            <a:avLst/>
          </a:prstGeom>
          <a:noFill/>
          <a:ln w="9525">
            <a:noFill/>
            <a:miter lim="800000"/>
            <a:headEnd/>
            <a:tailEnd/>
          </a:ln>
        </p:spPr>
        <p:txBody>
          <a:bodyPr>
            <a:spAutoFit/>
          </a:bodyPr>
          <a:lstStyle/>
          <a:p>
            <a:pPr defTabSz="914400"/>
            <a:r>
              <a:rPr lang="en-US" b="1">
                <a:solidFill>
                  <a:srgbClr val="FFFFFF"/>
                </a:solidFill>
                <a:latin typeface="Calibri" pitchFamily="34" charset="0"/>
              </a:rPr>
              <a:t>3.6  Develop a Speakers Bureau</a:t>
            </a:r>
          </a:p>
        </p:txBody>
      </p:sp>
      <p:cxnSp>
        <p:nvCxnSpPr>
          <p:cNvPr id="97" name="Straight Connector 96"/>
          <p:cNvCxnSpPr/>
          <p:nvPr/>
        </p:nvCxnSpPr>
        <p:spPr>
          <a:xfrm>
            <a:off x="1514475" y="4151313"/>
            <a:ext cx="0" cy="25876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2552700" y="4140200"/>
            <a:ext cx="0" cy="6731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4578350" y="4151313"/>
            <a:ext cx="0" cy="106997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6100763" y="4151313"/>
            <a:ext cx="0" cy="149383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7618413" y="4140200"/>
            <a:ext cx="0" cy="19192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1325" name="Text Box 3"/>
          <p:cNvSpPr txBox="1">
            <a:spLocks noChangeArrowheads="1"/>
          </p:cNvSpPr>
          <p:nvPr/>
        </p:nvSpPr>
        <p:spPr bwMode="auto">
          <a:xfrm>
            <a:off x="1708150" y="4206875"/>
            <a:ext cx="6929438" cy="368300"/>
          </a:xfrm>
          <a:prstGeom prst="rect">
            <a:avLst/>
          </a:prstGeom>
          <a:noFill/>
          <a:ln w="9525">
            <a:noFill/>
            <a:miter lim="800000"/>
            <a:headEnd/>
            <a:tailEnd/>
          </a:ln>
        </p:spPr>
        <p:txBody>
          <a:bodyPr>
            <a:spAutoFit/>
          </a:bodyPr>
          <a:lstStyle/>
          <a:p>
            <a:pPr defTabSz="914400"/>
            <a:r>
              <a:rPr lang="en-US" b="1">
                <a:solidFill>
                  <a:srgbClr val="FFFFFF"/>
                </a:solidFill>
                <a:latin typeface="Calibri" pitchFamily="34" charset="0"/>
              </a:rPr>
              <a:t> </a:t>
            </a:r>
            <a:r>
              <a:rPr lang="en-US">
                <a:solidFill>
                  <a:srgbClr val="FFFFFF"/>
                </a:solidFill>
                <a:latin typeface="Calibri" pitchFamily="34" charset="0"/>
              </a:rPr>
              <a:t>Regional Summit – Peer Regions</a:t>
            </a:r>
            <a:endParaRPr lang="en-US" b="1">
              <a:solidFill>
                <a:srgbClr val="FFFFFF"/>
              </a:solidFill>
              <a:latin typeface="Calibri" pitchFamily="34" charset="0"/>
            </a:endParaRPr>
          </a:p>
        </p:txBody>
      </p:sp>
      <p:sp>
        <p:nvSpPr>
          <p:cNvPr id="11326" name="Text Box 3"/>
          <p:cNvSpPr txBox="1">
            <a:spLocks noChangeArrowheads="1"/>
          </p:cNvSpPr>
          <p:nvPr/>
        </p:nvSpPr>
        <p:spPr bwMode="auto">
          <a:xfrm>
            <a:off x="2720975" y="4629150"/>
            <a:ext cx="5911850" cy="369888"/>
          </a:xfrm>
          <a:prstGeom prst="rect">
            <a:avLst/>
          </a:prstGeom>
          <a:noFill/>
          <a:ln w="9525">
            <a:noFill/>
            <a:miter lim="800000"/>
            <a:headEnd/>
            <a:tailEnd/>
          </a:ln>
        </p:spPr>
        <p:txBody>
          <a:bodyPr>
            <a:spAutoFit/>
          </a:bodyPr>
          <a:lstStyle/>
          <a:p>
            <a:pPr defTabSz="914400"/>
            <a:r>
              <a:rPr lang="en-US" b="1">
                <a:solidFill>
                  <a:srgbClr val="FFFFFF"/>
                </a:solidFill>
                <a:latin typeface="Calibri" pitchFamily="34" charset="0"/>
              </a:rPr>
              <a:t> </a:t>
            </a:r>
            <a:r>
              <a:rPr lang="en-US">
                <a:solidFill>
                  <a:srgbClr val="FFFFFF"/>
                </a:solidFill>
                <a:latin typeface="Calibri" pitchFamily="34" charset="0"/>
              </a:rPr>
              <a:t>Regional Summit – Existing Conditions and Trend Future </a:t>
            </a:r>
            <a:endParaRPr lang="en-US" b="1">
              <a:solidFill>
                <a:srgbClr val="FFFFFF"/>
              </a:solidFill>
              <a:latin typeface="Calibri" pitchFamily="34" charset="0"/>
            </a:endParaRPr>
          </a:p>
        </p:txBody>
      </p:sp>
      <p:sp>
        <p:nvSpPr>
          <p:cNvPr id="11327" name="Text Box 3"/>
          <p:cNvSpPr txBox="1">
            <a:spLocks noChangeArrowheads="1"/>
          </p:cNvSpPr>
          <p:nvPr/>
        </p:nvSpPr>
        <p:spPr bwMode="auto">
          <a:xfrm>
            <a:off x="4651375" y="5051425"/>
            <a:ext cx="4873625" cy="368300"/>
          </a:xfrm>
          <a:prstGeom prst="rect">
            <a:avLst/>
          </a:prstGeom>
          <a:noFill/>
          <a:ln w="9525">
            <a:noFill/>
            <a:miter lim="800000"/>
            <a:headEnd/>
            <a:tailEnd/>
          </a:ln>
        </p:spPr>
        <p:txBody>
          <a:bodyPr>
            <a:spAutoFit/>
          </a:bodyPr>
          <a:lstStyle/>
          <a:p>
            <a:pPr defTabSz="914400"/>
            <a:r>
              <a:rPr lang="en-US" b="1">
                <a:solidFill>
                  <a:srgbClr val="FFFFFF"/>
                </a:solidFill>
                <a:latin typeface="Calibri" pitchFamily="34" charset="0"/>
              </a:rPr>
              <a:t> </a:t>
            </a:r>
            <a:r>
              <a:rPr lang="en-US">
                <a:solidFill>
                  <a:srgbClr val="FFFFFF"/>
                </a:solidFill>
                <a:latin typeface="Calibri" pitchFamily="34" charset="0"/>
              </a:rPr>
              <a:t>Regional Summit - Where Do We Want To Go?</a:t>
            </a:r>
            <a:endParaRPr lang="en-US" b="1">
              <a:solidFill>
                <a:srgbClr val="FFFFFF"/>
              </a:solidFill>
              <a:latin typeface="Calibri" pitchFamily="34" charset="0"/>
            </a:endParaRPr>
          </a:p>
        </p:txBody>
      </p:sp>
      <p:sp>
        <p:nvSpPr>
          <p:cNvPr id="11328" name="Text Box 3"/>
          <p:cNvSpPr txBox="1">
            <a:spLocks noChangeArrowheads="1"/>
          </p:cNvSpPr>
          <p:nvPr/>
        </p:nvSpPr>
        <p:spPr bwMode="auto">
          <a:xfrm>
            <a:off x="-555625" y="5467350"/>
            <a:ext cx="6573838" cy="368300"/>
          </a:xfrm>
          <a:prstGeom prst="rect">
            <a:avLst/>
          </a:prstGeom>
          <a:noFill/>
          <a:ln w="9525">
            <a:noFill/>
            <a:miter lim="800000"/>
            <a:headEnd/>
            <a:tailEnd/>
          </a:ln>
        </p:spPr>
        <p:txBody>
          <a:bodyPr>
            <a:spAutoFit/>
          </a:bodyPr>
          <a:lstStyle/>
          <a:p>
            <a:pPr algn="r" defTabSz="914400"/>
            <a:r>
              <a:rPr lang="en-US" b="1">
                <a:solidFill>
                  <a:srgbClr val="FFFFFF"/>
                </a:solidFill>
                <a:latin typeface="Calibri" pitchFamily="34" charset="0"/>
              </a:rPr>
              <a:t> </a:t>
            </a:r>
            <a:r>
              <a:rPr lang="en-US">
                <a:solidFill>
                  <a:srgbClr val="FFFFFF"/>
                </a:solidFill>
                <a:latin typeface="Calibri" pitchFamily="34" charset="0"/>
              </a:rPr>
              <a:t>Regional Summit – Preferred Scenario - How Do We Get There? </a:t>
            </a:r>
            <a:endParaRPr lang="en-US" b="1">
              <a:solidFill>
                <a:srgbClr val="FFFFFF"/>
              </a:solidFill>
              <a:latin typeface="Calibri" pitchFamily="34" charset="0"/>
            </a:endParaRPr>
          </a:p>
        </p:txBody>
      </p:sp>
      <p:sp>
        <p:nvSpPr>
          <p:cNvPr id="11329" name="Text Box 3"/>
          <p:cNvSpPr txBox="1">
            <a:spLocks noChangeArrowheads="1"/>
          </p:cNvSpPr>
          <p:nvPr/>
        </p:nvSpPr>
        <p:spPr bwMode="auto">
          <a:xfrm>
            <a:off x="12700" y="5880100"/>
            <a:ext cx="7440613" cy="369888"/>
          </a:xfrm>
          <a:prstGeom prst="rect">
            <a:avLst/>
          </a:prstGeom>
          <a:noFill/>
          <a:ln w="9525">
            <a:noFill/>
            <a:miter lim="800000"/>
            <a:headEnd/>
            <a:tailEnd/>
          </a:ln>
        </p:spPr>
        <p:txBody>
          <a:bodyPr>
            <a:spAutoFit/>
          </a:bodyPr>
          <a:lstStyle/>
          <a:p>
            <a:pPr algn="r" defTabSz="914400"/>
            <a:r>
              <a:rPr lang="en-US" b="1">
                <a:solidFill>
                  <a:srgbClr val="FFFFFF"/>
                </a:solidFill>
                <a:latin typeface="Calibri" pitchFamily="34" charset="0"/>
              </a:rPr>
              <a:t> </a:t>
            </a:r>
            <a:r>
              <a:rPr lang="en-US">
                <a:solidFill>
                  <a:srgbClr val="FFFFFF"/>
                </a:solidFill>
                <a:latin typeface="Calibri" pitchFamily="34" charset="0"/>
              </a:rPr>
              <a:t>Regional Summit – Regional Vision Adoption </a:t>
            </a:r>
            <a:endParaRPr lang="en-US" b="1">
              <a:solidFill>
                <a:srgbClr val="FFFFFF"/>
              </a:solidFill>
              <a:latin typeface="Calibri" pitchFamily="34" charset="0"/>
            </a:endParaRPr>
          </a:p>
        </p:txBody>
      </p:sp>
      <p:sp>
        <p:nvSpPr>
          <p:cNvPr id="95" name="Oval 94"/>
          <p:cNvSpPr/>
          <p:nvPr/>
        </p:nvSpPr>
        <p:spPr>
          <a:xfrm>
            <a:off x="1341115" y="4234570"/>
            <a:ext cx="339584" cy="313461"/>
          </a:xfrm>
          <a:prstGeom prst="ellipse">
            <a:avLst/>
          </a:prstGeom>
          <a:solidFill>
            <a:srgbClr val="0080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a:solidFill>
                <a:prstClr val="white"/>
              </a:solidFill>
            </a:endParaRPr>
          </a:p>
        </p:txBody>
      </p:sp>
      <p:sp>
        <p:nvSpPr>
          <p:cNvPr id="94" name="Oval 93"/>
          <p:cNvSpPr/>
          <p:nvPr/>
        </p:nvSpPr>
        <p:spPr>
          <a:xfrm>
            <a:off x="2381357" y="4649733"/>
            <a:ext cx="339584" cy="313461"/>
          </a:xfrm>
          <a:prstGeom prst="ellipse">
            <a:avLst/>
          </a:prstGeom>
          <a:solidFill>
            <a:srgbClr val="0080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a:solidFill>
                <a:prstClr val="white"/>
              </a:solidFill>
            </a:endParaRPr>
          </a:p>
        </p:txBody>
      </p:sp>
      <p:sp>
        <p:nvSpPr>
          <p:cNvPr id="92" name="Oval 91"/>
          <p:cNvSpPr/>
          <p:nvPr/>
        </p:nvSpPr>
        <p:spPr>
          <a:xfrm>
            <a:off x="4409202" y="5071403"/>
            <a:ext cx="339584" cy="313461"/>
          </a:xfrm>
          <a:prstGeom prst="ellipse">
            <a:avLst/>
          </a:prstGeom>
          <a:solidFill>
            <a:srgbClr val="0080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a:solidFill>
                <a:prstClr val="white"/>
              </a:solidFill>
            </a:endParaRPr>
          </a:p>
        </p:txBody>
      </p:sp>
      <p:sp>
        <p:nvSpPr>
          <p:cNvPr id="91" name="Oval 90"/>
          <p:cNvSpPr/>
          <p:nvPr/>
        </p:nvSpPr>
        <p:spPr>
          <a:xfrm>
            <a:off x="5931101" y="5494909"/>
            <a:ext cx="339584" cy="313461"/>
          </a:xfrm>
          <a:prstGeom prst="ellipse">
            <a:avLst/>
          </a:prstGeom>
          <a:solidFill>
            <a:srgbClr val="0080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a:solidFill>
                <a:prstClr val="white"/>
              </a:solidFill>
            </a:endParaRPr>
          </a:p>
        </p:txBody>
      </p:sp>
      <p:sp>
        <p:nvSpPr>
          <p:cNvPr id="2" name="Oval 1"/>
          <p:cNvSpPr/>
          <p:nvPr/>
        </p:nvSpPr>
        <p:spPr>
          <a:xfrm>
            <a:off x="7452999" y="5903503"/>
            <a:ext cx="339584" cy="313461"/>
          </a:xfrm>
          <a:prstGeom prst="ellipse">
            <a:avLst/>
          </a:prstGeom>
          <a:solidFill>
            <a:srgbClr val="0080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a:solidFill>
                <a:prstClr val="white"/>
              </a:solidFill>
            </a:endParaRPr>
          </a:p>
        </p:txBody>
      </p:sp>
      <p:cxnSp>
        <p:nvCxnSpPr>
          <p:cNvPr id="63" name="Straight Connector 62"/>
          <p:cNvCxnSpPr/>
          <p:nvPr/>
        </p:nvCxnSpPr>
        <p:spPr>
          <a:xfrm flipV="1">
            <a:off x="719138" y="5808663"/>
            <a:ext cx="12700" cy="8397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3" name="Straight Connector 92"/>
          <p:cNvCxnSpPr/>
          <p:nvPr/>
        </p:nvCxnSpPr>
        <p:spPr>
          <a:xfrm>
            <a:off x="8637588" y="633413"/>
            <a:ext cx="0" cy="57023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3057525" y="323850"/>
            <a:ext cx="0" cy="654050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8131175" y="323850"/>
            <a:ext cx="0" cy="654050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7119938" y="325438"/>
            <a:ext cx="0" cy="654050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100763" y="323850"/>
            <a:ext cx="0" cy="654050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5086350" y="323850"/>
            <a:ext cx="0" cy="6542088"/>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4071938" y="317500"/>
            <a:ext cx="0" cy="654050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2043113" y="307975"/>
            <a:ext cx="0" cy="6542088"/>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027113" y="317500"/>
            <a:ext cx="0" cy="654050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298" name="Text Box 3"/>
          <p:cNvSpPr txBox="1">
            <a:spLocks noChangeArrowheads="1"/>
          </p:cNvSpPr>
          <p:nvPr/>
        </p:nvSpPr>
        <p:spPr bwMode="auto">
          <a:xfrm>
            <a:off x="0" y="6445250"/>
            <a:ext cx="9144000" cy="461963"/>
          </a:xfrm>
          <a:prstGeom prst="rect">
            <a:avLst/>
          </a:prstGeom>
          <a:solidFill>
            <a:schemeClr val="tx1"/>
          </a:solidFill>
          <a:ln w="9525">
            <a:noFill/>
            <a:miter lim="800000"/>
            <a:headEnd/>
            <a:tailEnd/>
          </a:ln>
        </p:spPr>
        <p:txBody>
          <a:bodyPr>
            <a:spAutoFit/>
          </a:bodyPr>
          <a:lstStyle/>
          <a:p>
            <a:pPr defTabSz="914400"/>
            <a:r>
              <a:rPr lang="en-US" sz="2000">
                <a:solidFill>
                  <a:srgbClr val="FFFFFF"/>
                </a:solidFill>
              </a:rPr>
              <a:t> </a:t>
            </a:r>
            <a:r>
              <a:rPr lang="en-US" sz="2400">
                <a:solidFill>
                  <a:srgbClr val="FFFFFF"/>
                </a:solidFill>
                <a:latin typeface="Calibri" pitchFamily="34" charset="0"/>
              </a:rPr>
              <a:t>Task 4 items are part of the Public Engagement Phase</a:t>
            </a:r>
          </a:p>
        </p:txBody>
      </p:sp>
      <p:sp>
        <p:nvSpPr>
          <p:cNvPr id="4" name="Flowchart: Process 3"/>
          <p:cNvSpPr/>
          <p:nvPr/>
        </p:nvSpPr>
        <p:spPr>
          <a:xfrm>
            <a:off x="0" y="0"/>
            <a:ext cx="4071695" cy="316954"/>
          </a:xfrm>
          <a:prstGeom prst="flowChartProcess">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anchor="ctr"/>
          <a:lstStyle/>
          <a:p>
            <a:pPr algn="ctr" defTabSz="914400" eaLnBrk="1" fontAlgn="auto" hangingPunct="1">
              <a:spcBef>
                <a:spcPts val="0"/>
              </a:spcBef>
              <a:spcAft>
                <a:spcPts val="0"/>
              </a:spcAft>
              <a:defRPr/>
            </a:pPr>
            <a:r>
              <a:rPr lang="en-US" dirty="0">
                <a:solidFill>
                  <a:prstClr val="white"/>
                </a:solidFill>
              </a:rPr>
              <a:t>2012</a:t>
            </a:r>
          </a:p>
        </p:txBody>
      </p:sp>
      <p:sp>
        <p:nvSpPr>
          <p:cNvPr id="27" name="Flowchart: Process 26"/>
          <p:cNvSpPr/>
          <p:nvPr/>
        </p:nvSpPr>
        <p:spPr>
          <a:xfrm>
            <a:off x="13300" y="328209"/>
            <a:ext cx="1014599" cy="306324"/>
          </a:xfrm>
          <a:prstGeom prst="flowChartProcess">
            <a:avLst/>
          </a:prstGeom>
          <a:solidFill>
            <a:srgbClr val="333399"/>
          </a:solidFill>
          <a:ln>
            <a:noFill/>
          </a:ln>
          <a:effectLst>
            <a:outerShdw blurRad="44450" dist="27940" dir="5400000" algn="ctr">
              <a:srgbClr val="000000">
                <a:alpha val="32000"/>
              </a:srgbClr>
            </a:outerShdw>
            <a:reflection blurRad="6350" stA="50000" endA="300" endPos="55500" dist="101600" dir="5400000" sy="-100000" algn="bl" rotWithShape="0"/>
            <a:softEdge rad="12700"/>
          </a:effectLst>
          <a:scene3d>
            <a:camera prst="orthographicFront">
              <a:rot lat="0" lon="0" rev="0"/>
            </a:camera>
            <a:lightRig rig="balanced" dir="t">
              <a:rot lat="0" lon="0" rev="8700000"/>
            </a:lightRig>
          </a:scene3d>
          <a:sp3d>
            <a:bevelT w="190500" h="38100"/>
          </a:sp3d>
        </p:spPr>
        <p:style>
          <a:lnRef idx="1">
            <a:schemeClr val="accent2"/>
          </a:lnRef>
          <a:fillRef idx="1002">
            <a:schemeClr val="dk2"/>
          </a:fillRef>
          <a:effectRef idx="1">
            <a:schemeClr val="accent2"/>
          </a:effectRef>
          <a:fontRef idx="minor">
            <a:schemeClr val="dk1"/>
          </a:fontRef>
        </p:style>
        <p:txBody>
          <a:bodyPr anchor="ctr"/>
          <a:lstStyle/>
          <a:p>
            <a:pPr algn="ctr" defTabSz="914400" eaLnBrk="1" fontAlgn="auto" hangingPunct="1">
              <a:spcBef>
                <a:spcPts val="0"/>
              </a:spcBef>
              <a:spcAft>
                <a:spcPts val="0"/>
              </a:spcAft>
              <a:defRPr/>
            </a:pPr>
            <a:r>
              <a:rPr lang="en-US" dirty="0">
                <a:solidFill>
                  <a:prstClr val="white"/>
                </a:solidFill>
              </a:rPr>
              <a:t>Q 1</a:t>
            </a:r>
          </a:p>
        </p:txBody>
      </p:sp>
      <p:sp>
        <p:nvSpPr>
          <p:cNvPr id="28" name="Flowchart: Process 27"/>
          <p:cNvSpPr/>
          <p:nvPr/>
        </p:nvSpPr>
        <p:spPr>
          <a:xfrm>
            <a:off x="1027898" y="327872"/>
            <a:ext cx="1014599" cy="307658"/>
          </a:xfrm>
          <a:prstGeom prst="flowChartProcess">
            <a:avLst/>
          </a:prstGeom>
          <a:solidFill>
            <a:srgbClr val="3366CC"/>
          </a:solidFill>
          <a:ln>
            <a:noFill/>
          </a:ln>
          <a:effectLst>
            <a:outerShdw blurRad="44450" dist="27940" dir="5400000" algn="ctr">
              <a:srgbClr val="000000">
                <a:alpha val="32000"/>
              </a:srgbClr>
            </a:outerShdw>
            <a:reflection blurRad="6350" stA="50000" endA="300" endPos="55500" dist="101600" dir="5400000" sy="-100000" algn="bl" rotWithShape="0"/>
            <a:softEdge rad="12700"/>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defTabSz="914400" eaLnBrk="1" fontAlgn="auto" hangingPunct="1">
              <a:spcBef>
                <a:spcPts val="0"/>
              </a:spcBef>
              <a:spcAft>
                <a:spcPts val="0"/>
              </a:spcAft>
              <a:defRPr/>
            </a:pPr>
            <a:r>
              <a:rPr lang="en-US" dirty="0">
                <a:solidFill>
                  <a:prstClr val="white"/>
                </a:solidFill>
              </a:rPr>
              <a:t>Q 2</a:t>
            </a:r>
          </a:p>
        </p:txBody>
      </p:sp>
      <p:sp>
        <p:nvSpPr>
          <p:cNvPr id="29" name="Flowchart: Process 28"/>
          <p:cNvSpPr/>
          <p:nvPr/>
        </p:nvSpPr>
        <p:spPr>
          <a:xfrm>
            <a:off x="2042497" y="327879"/>
            <a:ext cx="1014599" cy="305372"/>
          </a:xfrm>
          <a:prstGeom prst="flowChartProcess">
            <a:avLst/>
          </a:prstGeom>
          <a:solidFill>
            <a:srgbClr val="339966"/>
          </a:solidFill>
          <a:ln>
            <a:noFill/>
          </a:ln>
          <a:effectLst>
            <a:outerShdw blurRad="44450" dist="27940" dir="5400000" algn="ctr">
              <a:srgbClr val="000000">
                <a:alpha val="32000"/>
              </a:srgbClr>
            </a:outerShdw>
            <a:reflection blurRad="6350" stA="50000" endA="300" endPos="55500" dist="101600" dir="5400000" sy="-100000" algn="bl" rotWithShape="0"/>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defTabSz="914400" eaLnBrk="1" fontAlgn="auto" hangingPunct="1">
              <a:spcBef>
                <a:spcPts val="0"/>
              </a:spcBef>
              <a:spcAft>
                <a:spcPts val="0"/>
              </a:spcAft>
              <a:defRPr/>
            </a:pPr>
            <a:r>
              <a:rPr lang="en-US" dirty="0">
                <a:solidFill>
                  <a:prstClr val="white"/>
                </a:solidFill>
              </a:rPr>
              <a:t>Q 3</a:t>
            </a:r>
          </a:p>
        </p:txBody>
      </p:sp>
      <p:sp>
        <p:nvSpPr>
          <p:cNvPr id="30" name="Flowchart: Process 29"/>
          <p:cNvSpPr/>
          <p:nvPr/>
        </p:nvSpPr>
        <p:spPr>
          <a:xfrm>
            <a:off x="3057096" y="328209"/>
            <a:ext cx="1014599" cy="305041"/>
          </a:xfrm>
          <a:prstGeom prst="flowChartProcess">
            <a:avLst/>
          </a:prstGeom>
          <a:solidFill>
            <a:srgbClr val="008080"/>
          </a:solidFill>
          <a:ln>
            <a:noFill/>
          </a:ln>
          <a:effectLst>
            <a:outerShdw blurRad="44450" dist="27940" dir="5400000" algn="ctr">
              <a:srgbClr val="000000">
                <a:alpha val="32000"/>
              </a:srgbClr>
            </a:outerShdw>
            <a:reflection blurRad="6350" stA="50000" endA="300" endPos="55500" dist="101600" dir="5400000" sy="-100000" algn="bl" rotWithShape="0"/>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defTabSz="914400" eaLnBrk="1" fontAlgn="auto" hangingPunct="1">
              <a:spcBef>
                <a:spcPts val="0"/>
              </a:spcBef>
              <a:spcAft>
                <a:spcPts val="0"/>
              </a:spcAft>
              <a:defRPr/>
            </a:pPr>
            <a:r>
              <a:rPr lang="en-US" dirty="0">
                <a:solidFill>
                  <a:prstClr val="white"/>
                </a:solidFill>
              </a:rPr>
              <a:t>Q 4</a:t>
            </a:r>
          </a:p>
        </p:txBody>
      </p:sp>
      <p:sp>
        <p:nvSpPr>
          <p:cNvPr id="48" name="Flowchart: Process 47"/>
          <p:cNvSpPr/>
          <p:nvPr/>
        </p:nvSpPr>
        <p:spPr>
          <a:xfrm>
            <a:off x="4071696" y="167"/>
            <a:ext cx="4058396" cy="316954"/>
          </a:xfrm>
          <a:prstGeom prst="flowChartProcess">
            <a:avLst/>
          </a:prstGeom>
          <a:solidFill>
            <a:schemeClr val="tx1">
              <a:lumMod val="75000"/>
              <a:lumOff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anchor="ctr"/>
          <a:lstStyle/>
          <a:p>
            <a:pPr algn="ctr" defTabSz="914400" eaLnBrk="1" fontAlgn="auto" hangingPunct="1">
              <a:spcBef>
                <a:spcPts val="0"/>
              </a:spcBef>
              <a:spcAft>
                <a:spcPts val="0"/>
              </a:spcAft>
              <a:defRPr/>
            </a:pPr>
            <a:r>
              <a:rPr lang="en-US" dirty="0">
                <a:solidFill>
                  <a:prstClr val="white"/>
                </a:solidFill>
              </a:rPr>
              <a:t>2013</a:t>
            </a:r>
          </a:p>
        </p:txBody>
      </p:sp>
      <p:sp>
        <p:nvSpPr>
          <p:cNvPr id="49" name="Flowchart: Process 48"/>
          <p:cNvSpPr/>
          <p:nvPr/>
        </p:nvSpPr>
        <p:spPr>
          <a:xfrm>
            <a:off x="4071695" y="325191"/>
            <a:ext cx="1014599" cy="306324"/>
          </a:xfrm>
          <a:prstGeom prst="flowChartProcess">
            <a:avLst/>
          </a:prstGeom>
          <a:solidFill>
            <a:srgbClr val="333399"/>
          </a:solidFill>
          <a:ln>
            <a:noFill/>
          </a:ln>
          <a:effectLst>
            <a:outerShdw blurRad="44450" dist="27940" dir="5400000" algn="ctr">
              <a:srgbClr val="000000">
                <a:alpha val="32000"/>
              </a:srgbClr>
            </a:outerShdw>
            <a:reflection blurRad="6350" stA="50000" endA="300" endPos="55500" dist="101600" dir="5400000" sy="-100000" algn="bl" rotWithShape="0"/>
            <a:softEdge rad="12700"/>
          </a:effectLst>
          <a:scene3d>
            <a:camera prst="orthographicFront">
              <a:rot lat="0" lon="0" rev="0"/>
            </a:camera>
            <a:lightRig rig="balanced" dir="t">
              <a:rot lat="0" lon="0" rev="8700000"/>
            </a:lightRig>
          </a:scene3d>
          <a:sp3d>
            <a:bevelT w="190500" h="38100"/>
          </a:sp3d>
        </p:spPr>
        <p:style>
          <a:lnRef idx="1">
            <a:schemeClr val="accent2"/>
          </a:lnRef>
          <a:fillRef idx="1002">
            <a:schemeClr val="dk2"/>
          </a:fillRef>
          <a:effectRef idx="1">
            <a:schemeClr val="accent2"/>
          </a:effectRef>
          <a:fontRef idx="minor">
            <a:schemeClr val="dk1"/>
          </a:fontRef>
        </p:style>
        <p:txBody>
          <a:bodyPr anchor="ctr"/>
          <a:lstStyle/>
          <a:p>
            <a:pPr algn="ctr" defTabSz="914400" eaLnBrk="1" fontAlgn="auto" hangingPunct="1">
              <a:spcBef>
                <a:spcPts val="0"/>
              </a:spcBef>
              <a:spcAft>
                <a:spcPts val="0"/>
              </a:spcAft>
              <a:defRPr/>
            </a:pPr>
            <a:r>
              <a:rPr lang="en-US" dirty="0">
                <a:solidFill>
                  <a:prstClr val="white"/>
                </a:solidFill>
              </a:rPr>
              <a:t>Q 1</a:t>
            </a:r>
          </a:p>
        </p:txBody>
      </p:sp>
      <p:sp>
        <p:nvSpPr>
          <p:cNvPr id="50" name="Flowchart: Process 49"/>
          <p:cNvSpPr/>
          <p:nvPr/>
        </p:nvSpPr>
        <p:spPr>
          <a:xfrm>
            <a:off x="5086294" y="325521"/>
            <a:ext cx="1014599" cy="307658"/>
          </a:xfrm>
          <a:prstGeom prst="flowChartProcess">
            <a:avLst/>
          </a:prstGeom>
          <a:solidFill>
            <a:srgbClr val="3366CC"/>
          </a:solidFill>
          <a:ln>
            <a:noFill/>
          </a:ln>
          <a:effectLst>
            <a:outerShdw blurRad="44450" dist="27940" dir="5400000" algn="ctr">
              <a:srgbClr val="000000">
                <a:alpha val="32000"/>
              </a:srgbClr>
            </a:outerShdw>
            <a:reflection blurRad="6350" stA="50000" endA="300" endPos="55500" dist="101600" dir="5400000" sy="-100000" algn="bl" rotWithShape="0"/>
            <a:softEdge rad="12700"/>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defTabSz="914400" eaLnBrk="1" fontAlgn="auto" hangingPunct="1">
              <a:spcBef>
                <a:spcPts val="0"/>
              </a:spcBef>
              <a:spcAft>
                <a:spcPts val="0"/>
              </a:spcAft>
              <a:defRPr/>
            </a:pPr>
            <a:r>
              <a:rPr lang="en-US" dirty="0">
                <a:solidFill>
                  <a:prstClr val="white"/>
                </a:solidFill>
              </a:rPr>
              <a:t>Q 2</a:t>
            </a:r>
          </a:p>
        </p:txBody>
      </p:sp>
      <p:sp>
        <p:nvSpPr>
          <p:cNvPr id="51" name="Flowchart: Process 50"/>
          <p:cNvSpPr/>
          <p:nvPr/>
        </p:nvSpPr>
        <p:spPr>
          <a:xfrm>
            <a:off x="6100893" y="324626"/>
            <a:ext cx="1014599" cy="305372"/>
          </a:xfrm>
          <a:prstGeom prst="flowChartProcess">
            <a:avLst/>
          </a:prstGeom>
          <a:solidFill>
            <a:srgbClr val="339966"/>
          </a:solidFill>
          <a:ln>
            <a:noFill/>
          </a:ln>
          <a:effectLst>
            <a:outerShdw blurRad="44450" dist="27940" dir="5400000" algn="ctr">
              <a:srgbClr val="000000">
                <a:alpha val="32000"/>
              </a:srgbClr>
            </a:outerShdw>
            <a:reflection blurRad="6350" stA="50000" endA="300" endPos="55500" dist="101600" dir="5400000" sy="-100000" algn="bl" rotWithShape="0"/>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defTabSz="914400" eaLnBrk="1" fontAlgn="auto" hangingPunct="1">
              <a:spcBef>
                <a:spcPts val="0"/>
              </a:spcBef>
              <a:spcAft>
                <a:spcPts val="0"/>
              </a:spcAft>
              <a:defRPr/>
            </a:pPr>
            <a:r>
              <a:rPr lang="en-US" dirty="0">
                <a:solidFill>
                  <a:prstClr val="white"/>
                </a:solidFill>
              </a:rPr>
              <a:t>Q 3</a:t>
            </a:r>
          </a:p>
        </p:txBody>
      </p:sp>
      <p:sp>
        <p:nvSpPr>
          <p:cNvPr id="52" name="Flowchart: Process 51"/>
          <p:cNvSpPr/>
          <p:nvPr/>
        </p:nvSpPr>
        <p:spPr>
          <a:xfrm>
            <a:off x="7115492" y="323171"/>
            <a:ext cx="1014599" cy="306324"/>
          </a:xfrm>
          <a:prstGeom prst="flowChartProcess">
            <a:avLst/>
          </a:prstGeom>
          <a:solidFill>
            <a:srgbClr val="008080"/>
          </a:solidFill>
          <a:ln>
            <a:noFill/>
          </a:ln>
          <a:effectLst>
            <a:outerShdw blurRad="44450" dist="27940" dir="5400000" algn="ctr">
              <a:srgbClr val="000000">
                <a:alpha val="32000"/>
              </a:srgbClr>
            </a:outerShdw>
            <a:reflection blurRad="6350" stA="50000" endA="300" endPos="55500" dist="101600" dir="5400000" sy="-100000" algn="bl" rotWithShape="0"/>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defTabSz="914400" eaLnBrk="1" fontAlgn="auto" hangingPunct="1">
              <a:spcBef>
                <a:spcPts val="0"/>
              </a:spcBef>
              <a:spcAft>
                <a:spcPts val="0"/>
              </a:spcAft>
              <a:defRPr/>
            </a:pPr>
            <a:r>
              <a:rPr lang="en-US" dirty="0">
                <a:solidFill>
                  <a:prstClr val="white"/>
                </a:solidFill>
              </a:rPr>
              <a:t>Q 4</a:t>
            </a:r>
          </a:p>
        </p:txBody>
      </p:sp>
      <p:sp>
        <p:nvSpPr>
          <p:cNvPr id="53" name="Flowchart: Process 52"/>
          <p:cNvSpPr/>
          <p:nvPr/>
        </p:nvSpPr>
        <p:spPr>
          <a:xfrm>
            <a:off x="8130093" y="1083"/>
            <a:ext cx="1013908" cy="316954"/>
          </a:xfrm>
          <a:prstGeom prst="flowChartProcess">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anchor="ctr"/>
          <a:lstStyle/>
          <a:p>
            <a:pPr algn="ctr" defTabSz="914400" eaLnBrk="1" fontAlgn="auto" hangingPunct="1">
              <a:spcBef>
                <a:spcPts val="0"/>
              </a:spcBef>
              <a:spcAft>
                <a:spcPts val="0"/>
              </a:spcAft>
              <a:defRPr/>
            </a:pPr>
            <a:r>
              <a:rPr lang="en-US" dirty="0">
                <a:solidFill>
                  <a:prstClr val="white"/>
                </a:solidFill>
              </a:rPr>
              <a:t>2014</a:t>
            </a:r>
          </a:p>
        </p:txBody>
      </p:sp>
      <p:sp>
        <p:nvSpPr>
          <p:cNvPr id="54" name="Flowchart: Process 53"/>
          <p:cNvSpPr/>
          <p:nvPr/>
        </p:nvSpPr>
        <p:spPr>
          <a:xfrm>
            <a:off x="8130092" y="321305"/>
            <a:ext cx="1014599" cy="306324"/>
          </a:xfrm>
          <a:prstGeom prst="flowChartProcess">
            <a:avLst/>
          </a:prstGeom>
          <a:solidFill>
            <a:srgbClr val="BC4744"/>
          </a:solidFill>
          <a:ln>
            <a:noFill/>
          </a:ln>
          <a:effectLst>
            <a:outerShdw blurRad="44450" dist="27940" dir="5400000" algn="ctr">
              <a:srgbClr val="000000">
                <a:alpha val="32000"/>
              </a:srgbClr>
            </a:outerShdw>
            <a:reflection blurRad="6350" stA="50000" endA="300" endPos="55500" dist="101600" dir="5400000" sy="-100000" algn="bl" rotWithShape="0"/>
            <a:softEdge rad="12700"/>
          </a:effectLst>
          <a:scene3d>
            <a:camera prst="orthographicFront">
              <a:rot lat="0" lon="0" rev="0"/>
            </a:camera>
            <a:lightRig rig="balanced" dir="t">
              <a:rot lat="0" lon="0" rev="8700000"/>
            </a:lightRig>
          </a:scene3d>
          <a:sp3d>
            <a:bevelT w="190500" h="38100"/>
          </a:sp3d>
        </p:spPr>
        <p:style>
          <a:lnRef idx="1">
            <a:schemeClr val="accent2"/>
          </a:lnRef>
          <a:fillRef idx="1002">
            <a:schemeClr val="dk2"/>
          </a:fillRef>
          <a:effectRef idx="1">
            <a:schemeClr val="accent2"/>
          </a:effectRef>
          <a:fontRef idx="minor">
            <a:schemeClr val="dk1"/>
          </a:fontRef>
        </p:style>
        <p:txBody>
          <a:bodyPr anchor="ctr"/>
          <a:lstStyle/>
          <a:p>
            <a:pPr algn="ctr" defTabSz="914400" eaLnBrk="1" fontAlgn="auto" hangingPunct="1">
              <a:spcBef>
                <a:spcPts val="0"/>
              </a:spcBef>
              <a:spcAft>
                <a:spcPts val="0"/>
              </a:spcAft>
              <a:defRPr/>
            </a:pPr>
            <a:r>
              <a:rPr lang="en-US" dirty="0">
                <a:solidFill>
                  <a:prstClr val="white"/>
                </a:solidFill>
              </a:rPr>
              <a:t>Q 1</a:t>
            </a:r>
          </a:p>
        </p:txBody>
      </p:sp>
      <p:sp>
        <p:nvSpPr>
          <p:cNvPr id="41" name="Rectangle 40"/>
          <p:cNvSpPr/>
          <p:nvPr/>
        </p:nvSpPr>
        <p:spPr>
          <a:xfrm>
            <a:off x="914745" y="2300294"/>
            <a:ext cx="1904656" cy="36260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a:solidFill>
                <a:prstClr val="white"/>
              </a:solidFill>
            </a:endParaRPr>
          </a:p>
        </p:txBody>
      </p:sp>
      <p:sp>
        <p:nvSpPr>
          <p:cNvPr id="12320" name="Text Box 3"/>
          <p:cNvSpPr txBox="1">
            <a:spLocks noChangeArrowheads="1"/>
          </p:cNvSpPr>
          <p:nvPr/>
        </p:nvSpPr>
        <p:spPr bwMode="auto">
          <a:xfrm>
            <a:off x="914400" y="2305050"/>
            <a:ext cx="7215188" cy="368300"/>
          </a:xfrm>
          <a:prstGeom prst="rect">
            <a:avLst/>
          </a:prstGeom>
          <a:noFill/>
          <a:ln w="9525">
            <a:noFill/>
            <a:miter lim="800000"/>
            <a:headEnd/>
            <a:tailEnd/>
          </a:ln>
        </p:spPr>
        <p:txBody>
          <a:bodyPr>
            <a:spAutoFit/>
          </a:bodyPr>
          <a:lstStyle/>
          <a:p>
            <a:pPr defTabSz="914400"/>
            <a:r>
              <a:rPr lang="en-US" b="1">
                <a:solidFill>
                  <a:srgbClr val="FFFFFF"/>
                </a:solidFill>
                <a:latin typeface="Calibri" pitchFamily="34" charset="0"/>
              </a:rPr>
              <a:t>4.1  Develop Capacity-Building Strategy </a:t>
            </a:r>
          </a:p>
        </p:txBody>
      </p:sp>
      <p:sp>
        <p:nvSpPr>
          <p:cNvPr id="43" name="Rectangle 42"/>
          <p:cNvSpPr/>
          <p:nvPr/>
        </p:nvSpPr>
        <p:spPr>
          <a:xfrm>
            <a:off x="2362200" y="2920780"/>
            <a:ext cx="1947738" cy="36260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a:solidFill>
                <a:prstClr val="white"/>
              </a:solidFill>
            </a:endParaRPr>
          </a:p>
        </p:txBody>
      </p:sp>
      <p:sp>
        <p:nvSpPr>
          <p:cNvPr id="12324" name="Text Box 3"/>
          <p:cNvSpPr txBox="1">
            <a:spLocks noChangeArrowheads="1"/>
          </p:cNvSpPr>
          <p:nvPr/>
        </p:nvSpPr>
        <p:spPr bwMode="auto">
          <a:xfrm>
            <a:off x="2362200" y="2924175"/>
            <a:ext cx="6781800" cy="369888"/>
          </a:xfrm>
          <a:prstGeom prst="rect">
            <a:avLst/>
          </a:prstGeom>
          <a:noFill/>
          <a:ln w="9525">
            <a:noFill/>
            <a:miter lim="800000"/>
            <a:headEnd/>
            <a:tailEnd/>
          </a:ln>
        </p:spPr>
        <p:txBody>
          <a:bodyPr>
            <a:spAutoFit/>
          </a:bodyPr>
          <a:lstStyle/>
          <a:p>
            <a:pPr defTabSz="914400"/>
            <a:r>
              <a:rPr lang="en-US" b="1">
                <a:solidFill>
                  <a:srgbClr val="FFFFFF"/>
                </a:solidFill>
                <a:latin typeface="Calibri" pitchFamily="34" charset="0"/>
              </a:rPr>
              <a:t>4.2  Asset Mapping </a:t>
            </a:r>
          </a:p>
        </p:txBody>
      </p:sp>
      <p:sp>
        <p:nvSpPr>
          <p:cNvPr id="45" name="Rectangle 44"/>
          <p:cNvSpPr/>
          <p:nvPr/>
        </p:nvSpPr>
        <p:spPr>
          <a:xfrm>
            <a:off x="1535197" y="3527862"/>
            <a:ext cx="1014599" cy="36260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a:solidFill>
                <a:prstClr val="white"/>
              </a:solidFill>
            </a:endParaRPr>
          </a:p>
        </p:txBody>
      </p:sp>
      <p:sp>
        <p:nvSpPr>
          <p:cNvPr id="12328" name="Text Box 3"/>
          <p:cNvSpPr txBox="1">
            <a:spLocks noChangeArrowheads="1"/>
          </p:cNvSpPr>
          <p:nvPr/>
        </p:nvSpPr>
        <p:spPr bwMode="auto">
          <a:xfrm>
            <a:off x="1535113" y="3532188"/>
            <a:ext cx="6581775" cy="369887"/>
          </a:xfrm>
          <a:prstGeom prst="rect">
            <a:avLst/>
          </a:prstGeom>
          <a:noFill/>
          <a:ln w="9525">
            <a:noFill/>
            <a:miter lim="800000"/>
            <a:headEnd/>
            <a:tailEnd/>
          </a:ln>
        </p:spPr>
        <p:txBody>
          <a:bodyPr>
            <a:spAutoFit/>
          </a:bodyPr>
          <a:lstStyle/>
          <a:p>
            <a:pPr defTabSz="914400"/>
            <a:r>
              <a:rPr lang="en-US" b="1">
                <a:solidFill>
                  <a:srgbClr val="FFFFFF"/>
                </a:solidFill>
                <a:latin typeface="Calibri" pitchFamily="34" charset="0"/>
              </a:rPr>
              <a:t>4.3  Develop Regional Leadership Program </a:t>
            </a:r>
          </a:p>
        </p:txBody>
      </p:sp>
      <p:sp>
        <p:nvSpPr>
          <p:cNvPr id="61" name="Rectangle 60"/>
          <p:cNvSpPr/>
          <p:nvPr/>
        </p:nvSpPr>
        <p:spPr>
          <a:xfrm>
            <a:off x="2042647" y="4150865"/>
            <a:ext cx="6577229" cy="36260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a:solidFill>
                <a:prstClr val="white"/>
              </a:solidFill>
            </a:endParaRPr>
          </a:p>
        </p:txBody>
      </p:sp>
      <p:sp>
        <p:nvSpPr>
          <p:cNvPr id="12332" name="Text Box 3"/>
          <p:cNvSpPr txBox="1">
            <a:spLocks noChangeArrowheads="1"/>
          </p:cNvSpPr>
          <p:nvPr/>
        </p:nvSpPr>
        <p:spPr bwMode="auto">
          <a:xfrm>
            <a:off x="2043113" y="4154488"/>
            <a:ext cx="6073775" cy="369887"/>
          </a:xfrm>
          <a:prstGeom prst="rect">
            <a:avLst/>
          </a:prstGeom>
          <a:noFill/>
          <a:ln w="9525">
            <a:noFill/>
            <a:miter lim="800000"/>
            <a:headEnd/>
            <a:tailEnd/>
          </a:ln>
        </p:spPr>
        <p:txBody>
          <a:bodyPr>
            <a:spAutoFit/>
          </a:bodyPr>
          <a:lstStyle/>
          <a:p>
            <a:pPr defTabSz="914400"/>
            <a:r>
              <a:rPr lang="en-US" b="1">
                <a:solidFill>
                  <a:srgbClr val="FFFFFF"/>
                </a:solidFill>
                <a:latin typeface="Calibri" pitchFamily="34" charset="0"/>
              </a:rPr>
              <a:t>4.4  Best Practices </a:t>
            </a:r>
          </a:p>
        </p:txBody>
      </p:sp>
      <p:cxnSp>
        <p:nvCxnSpPr>
          <p:cNvPr id="39" name="Straight Connector 38"/>
          <p:cNvCxnSpPr/>
          <p:nvPr/>
        </p:nvCxnSpPr>
        <p:spPr>
          <a:xfrm>
            <a:off x="914400" y="635000"/>
            <a:ext cx="0" cy="388937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40" name="Diagram 39"/>
          <p:cNvGraphicFramePr/>
          <p:nvPr/>
        </p:nvGraphicFramePr>
        <p:xfrm>
          <a:off x="914744" y="901288"/>
          <a:ext cx="7722647" cy="7078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335" name="Text Box 3"/>
          <p:cNvSpPr txBox="1">
            <a:spLocks noChangeArrowheads="1"/>
          </p:cNvSpPr>
          <p:nvPr/>
        </p:nvSpPr>
        <p:spPr bwMode="auto">
          <a:xfrm rot="-5400000">
            <a:off x="7227094" y="2499519"/>
            <a:ext cx="3190875" cy="369887"/>
          </a:xfrm>
          <a:prstGeom prst="rect">
            <a:avLst/>
          </a:prstGeom>
          <a:noFill/>
          <a:ln w="9525">
            <a:noFill/>
            <a:miter lim="800000"/>
            <a:headEnd/>
            <a:tailEnd/>
          </a:ln>
        </p:spPr>
        <p:txBody>
          <a:bodyPr>
            <a:spAutoFit/>
          </a:bodyPr>
          <a:lstStyle/>
          <a:p>
            <a:pPr defTabSz="914400"/>
            <a:r>
              <a:rPr lang="en-US">
                <a:solidFill>
                  <a:srgbClr val="FFFFFF"/>
                </a:solidFill>
              </a:rPr>
              <a:t> </a:t>
            </a:r>
            <a:r>
              <a:rPr lang="en-US">
                <a:solidFill>
                  <a:srgbClr val="FFFFFF"/>
                </a:solidFill>
                <a:latin typeface="Calibri" pitchFamily="34" charset="0"/>
              </a:rPr>
              <a:t>February 2014</a:t>
            </a:r>
          </a:p>
        </p:txBody>
      </p:sp>
    </p:spTree>
    <p:custDataLst>
      <p:tags r:id="rId1"/>
    </p:custDataLst>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Straight Connector 46"/>
          <p:cNvCxnSpPr/>
          <p:nvPr/>
        </p:nvCxnSpPr>
        <p:spPr>
          <a:xfrm>
            <a:off x="3057525" y="323850"/>
            <a:ext cx="0" cy="654050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057525" y="647700"/>
            <a:ext cx="0" cy="24907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8637588" y="633413"/>
            <a:ext cx="0" cy="57023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8131175" y="323850"/>
            <a:ext cx="0" cy="654050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7119938" y="325438"/>
            <a:ext cx="0" cy="654050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100763" y="323850"/>
            <a:ext cx="0" cy="654050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5086350" y="323850"/>
            <a:ext cx="0" cy="6542088"/>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4071938" y="317500"/>
            <a:ext cx="0" cy="654050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2043113" y="307975"/>
            <a:ext cx="0" cy="6542088"/>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027113" y="317500"/>
            <a:ext cx="0" cy="654050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323" name="Text Box 3"/>
          <p:cNvSpPr txBox="1">
            <a:spLocks noChangeArrowheads="1"/>
          </p:cNvSpPr>
          <p:nvPr/>
        </p:nvSpPr>
        <p:spPr bwMode="auto">
          <a:xfrm>
            <a:off x="0" y="6445250"/>
            <a:ext cx="9144000" cy="461963"/>
          </a:xfrm>
          <a:prstGeom prst="rect">
            <a:avLst/>
          </a:prstGeom>
          <a:solidFill>
            <a:schemeClr val="tx1"/>
          </a:solidFill>
          <a:ln w="9525">
            <a:noFill/>
            <a:miter lim="800000"/>
            <a:headEnd/>
            <a:tailEnd/>
          </a:ln>
        </p:spPr>
        <p:txBody>
          <a:bodyPr>
            <a:spAutoFit/>
          </a:bodyPr>
          <a:lstStyle/>
          <a:p>
            <a:pPr defTabSz="914400"/>
            <a:r>
              <a:rPr lang="en-US" sz="2000">
                <a:solidFill>
                  <a:srgbClr val="FFFFFF"/>
                </a:solidFill>
              </a:rPr>
              <a:t> </a:t>
            </a:r>
            <a:r>
              <a:rPr lang="en-US" sz="2400">
                <a:solidFill>
                  <a:srgbClr val="FFFFFF"/>
                </a:solidFill>
                <a:latin typeface="Calibri" pitchFamily="34" charset="0"/>
              </a:rPr>
              <a:t>Task 5</a:t>
            </a:r>
          </a:p>
        </p:txBody>
      </p:sp>
      <p:sp>
        <p:nvSpPr>
          <p:cNvPr id="4" name="Flowchart: Process 3"/>
          <p:cNvSpPr/>
          <p:nvPr/>
        </p:nvSpPr>
        <p:spPr>
          <a:xfrm>
            <a:off x="0" y="0"/>
            <a:ext cx="4071695" cy="316954"/>
          </a:xfrm>
          <a:prstGeom prst="flowChartProcess">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anchor="ctr"/>
          <a:lstStyle/>
          <a:p>
            <a:pPr algn="ctr" defTabSz="914400" eaLnBrk="1" fontAlgn="auto" hangingPunct="1">
              <a:spcBef>
                <a:spcPts val="0"/>
              </a:spcBef>
              <a:spcAft>
                <a:spcPts val="0"/>
              </a:spcAft>
              <a:defRPr/>
            </a:pPr>
            <a:r>
              <a:rPr lang="en-US" dirty="0">
                <a:solidFill>
                  <a:prstClr val="white"/>
                </a:solidFill>
              </a:rPr>
              <a:t>2012</a:t>
            </a:r>
          </a:p>
        </p:txBody>
      </p:sp>
      <p:sp>
        <p:nvSpPr>
          <p:cNvPr id="27" name="Flowchart: Process 26"/>
          <p:cNvSpPr/>
          <p:nvPr/>
        </p:nvSpPr>
        <p:spPr>
          <a:xfrm>
            <a:off x="13300" y="328209"/>
            <a:ext cx="1014599" cy="306324"/>
          </a:xfrm>
          <a:prstGeom prst="flowChartProcess">
            <a:avLst/>
          </a:prstGeom>
          <a:solidFill>
            <a:srgbClr val="333399"/>
          </a:solidFill>
          <a:ln>
            <a:noFill/>
          </a:ln>
          <a:effectLst>
            <a:outerShdw blurRad="44450" dist="27940" dir="5400000" algn="ctr">
              <a:srgbClr val="000000">
                <a:alpha val="32000"/>
              </a:srgbClr>
            </a:outerShdw>
            <a:reflection blurRad="6350" stA="50000" endA="300" endPos="55500" dist="101600" dir="5400000" sy="-100000" algn="bl" rotWithShape="0"/>
            <a:softEdge rad="12700"/>
          </a:effectLst>
          <a:scene3d>
            <a:camera prst="orthographicFront">
              <a:rot lat="0" lon="0" rev="0"/>
            </a:camera>
            <a:lightRig rig="balanced" dir="t">
              <a:rot lat="0" lon="0" rev="8700000"/>
            </a:lightRig>
          </a:scene3d>
          <a:sp3d>
            <a:bevelT w="190500" h="38100"/>
          </a:sp3d>
        </p:spPr>
        <p:style>
          <a:lnRef idx="1">
            <a:schemeClr val="accent2"/>
          </a:lnRef>
          <a:fillRef idx="1002">
            <a:schemeClr val="dk2"/>
          </a:fillRef>
          <a:effectRef idx="1">
            <a:schemeClr val="accent2"/>
          </a:effectRef>
          <a:fontRef idx="minor">
            <a:schemeClr val="dk1"/>
          </a:fontRef>
        </p:style>
        <p:txBody>
          <a:bodyPr anchor="ctr"/>
          <a:lstStyle/>
          <a:p>
            <a:pPr algn="ctr" defTabSz="914400" eaLnBrk="1" fontAlgn="auto" hangingPunct="1">
              <a:spcBef>
                <a:spcPts val="0"/>
              </a:spcBef>
              <a:spcAft>
                <a:spcPts val="0"/>
              </a:spcAft>
              <a:defRPr/>
            </a:pPr>
            <a:r>
              <a:rPr lang="en-US" dirty="0">
                <a:solidFill>
                  <a:prstClr val="white"/>
                </a:solidFill>
              </a:rPr>
              <a:t>Q 1</a:t>
            </a:r>
          </a:p>
        </p:txBody>
      </p:sp>
      <p:sp>
        <p:nvSpPr>
          <p:cNvPr id="28" name="Flowchart: Process 27"/>
          <p:cNvSpPr/>
          <p:nvPr/>
        </p:nvSpPr>
        <p:spPr>
          <a:xfrm>
            <a:off x="1027898" y="327872"/>
            <a:ext cx="1014599" cy="307658"/>
          </a:xfrm>
          <a:prstGeom prst="flowChartProcess">
            <a:avLst/>
          </a:prstGeom>
          <a:solidFill>
            <a:srgbClr val="3366CC"/>
          </a:solidFill>
          <a:ln>
            <a:noFill/>
          </a:ln>
          <a:effectLst>
            <a:outerShdw blurRad="44450" dist="27940" dir="5400000" algn="ctr">
              <a:srgbClr val="000000">
                <a:alpha val="32000"/>
              </a:srgbClr>
            </a:outerShdw>
            <a:reflection blurRad="6350" stA="50000" endA="300" endPos="55500" dist="101600" dir="5400000" sy="-100000" algn="bl" rotWithShape="0"/>
            <a:softEdge rad="12700"/>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defTabSz="914400" eaLnBrk="1" fontAlgn="auto" hangingPunct="1">
              <a:spcBef>
                <a:spcPts val="0"/>
              </a:spcBef>
              <a:spcAft>
                <a:spcPts val="0"/>
              </a:spcAft>
              <a:defRPr/>
            </a:pPr>
            <a:r>
              <a:rPr lang="en-US" dirty="0">
                <a:solidFill>
                  <a:prstClr val="white"/>
                </a:solidFill>
              </a:rPr>
              <a:t>Q 2</a:t>
            </a:r>
          </a:p>
        </p:txBody>
      </p:sp>
      <p:sp>
        <p:nvSpPr>
          <p:cNvPr id="29" name="Flowchart: Process 28"/>
          <p:cNvSpPr/>
          <p:nvPr/>
        </p:nvSpPr>
        <p:spPr>
          <a:xfrm>
            <a:off x="2042497" y="327879"/>
            <a:ext cx="1014599" cy="305372"/>
          </a:xfrm>
          <a:prstGeom prst="flowChartProcess">
            <a:avLst/>
          </a:prstGeom>
          <a:solidFill>
            <a:srgbClr val="339966"/>
          </a:solidFill>
          <a:ln>
            <a:noFill/>
          </a:ln>
          <a:effectLst>
            <a:outerShdw blurRad="44450" dist="27940" dir="5400000" algn="ctr">
              <a:srgbClr val="000000">
                <a:alpha val="32000"/>
              </a:srgbClr>
            </a:outerShdw>
            <a:reflection blurRad="6350" stA="50000" endA="300" endPos="55500" dist="101600" dir="5400000" sy="-100000" algn="bl" rotWithShape="0"/>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defTabSz="914400" eaLnBrk="1" fontAlgn="auto" hangingPunct="1">
              <a:spcBef>
                <a:spcPts val="0"/>
              </a:spcBef>
              <a:spcAft>
                <a:spcPts val="0"/>
              </a:spcAft>
              <a:defRPr/>
            </a:pPr>
            <a:r>
              <a:rPr lang="en-US" dirty="0">
                <a:solidFill>
                  <a:prstClr val="white"/>
                </a:solidFill>
              </a:rPr>
              <a:t>Q 3</a:t>
            </a:r>
          </a:p>
        </p:txBody>
      </p:sp>
      <p:sp>
        <p:nvSpPr>
          <p:cNvPr id="30" name="Flowchart: Process 29"/>
          <p:cNvSpPr/>
          <p:nvPr/>
        </p:nvSpPr>
        <p:spPr>
          <a:xfrm>
            <a:off x="3057096" y="328209"/>
            <a:ext cx="1014599" cy="305041"/>
          </a:xfrm>
          <a:prstGeom prst="flowChartProcess">
            <a:avLst/>
          </a:prstGeom>
          <a:solidFill>
            <a:srgbClr val="008080"/>
          </a:solidFill>
          <a:ln>
            <a:noFill/>
          </a:ln>
          <a:effectLst>
            <a:outerShdw blurRad="44450" dist="27940" dir="5400000" algn="ctr">
              <a:srgbClr val="000000">
                <a:alpha val="32000"/>
              </a:srgbClr>
            </a:outerShdw>
            <a:reflection blurRad="6350" stA="50000" endA="300" endPos="55500" dist="101600" dir="5400000" sy="-100000" algn="bl" rotWithShape="0"/>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defTabSz="914400" eaLnBrk="1" fontAlgn="auto" hangingPunct="1">
              <a:spcBef>
                <a:spcPts val="0"/>
              </a:spcBef>
              <a:spcAft>
                <a:spcPts val="0"/>
              </a:spcAft>
              <a:defRPr/>
            </a:pPr>
            <a:r>
              <a:rPr lang="en-US" dirty="0">
                <a:solidFill>
                  <a:prstClr val="white"/>
                </a:solidFill>
              </a:rPr>
              <a:t>Q 4</a:t>
            </a:r>
          </a:p>
        </p:txBody>
      </p:sp>
      <p:sp>
        <p:nvSpPr>
          <p:cNvPr id="48" name="Flowchart: Process 47"/>
          <p:cNvSpPr/>
          <p:nvPr/>
        </p:nvSpPr>
        <p:spPr>
          <a:xfrm>
            <a:off x="4071696" y="167"/>
            <a:ext cx="4058396" cy="316954"/>
          </a:xfrm>
          <a:prstGeom prst="flowChartProcess">
            <a:avLst/>
          </a:prstGeom>
          <a:solidFill>
            <a:schemeClr val="tx1">
              <a:lumMod val="75000"/>
              <a:lumOff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anchor="ctr"/>
          <a:lstStyle/>
          <a:p>
            <a:pPr algn="ctr" defTabSz="914400" eaLnBrk="1" fontAlgn="auto" hangingPunct="1">
              <a:spcBef>
                <a:spcPts val="0"/>
              </a:spcBef>
              <a:spcAft>
                <a:spcPts val="0"/>
              </a:spcAft>
              <a:defRPr/>
            </a:pPr>
            <a:r>
              <a:rPr lang="en-US" dirty="0">
                <a:solidFill>
                  <a:prstClr val="white"/>
                </a:solidFill>
              </a:rPr>
              <a:t>2013</a:t>
            </a:r>
          </a:p>
        </p:txBody>
      </p:sp>
      <p:sp>
        <p:nvSpPr>
          <p:cNvPr id="49" name="Flowchart: Process 48"/>
          <p:cNvSpPr/>
          <p:nvPr/>
        </p:nvSpPr>
        <p:spPr>
          <a:xfrm>
            <a:off x="4071695" y="325191"/>
            <a:ext cx="1014599" cy="306324"/>
          </a:xfrm>
          <a:prstGeom prst="flowChartProcess">
            <a:avLst/>
          </a:prstGeom>
          <a:solidFill>
            <a:srgbClr val="333399"/>
          </a:solidFill>
          <a:ln>
            <a:noFill/>
          </a:ln>
          <a:effectLst>
            <a:outerShdw blurRad="44450" dist="27940" dir="5400000" algn="ctr">
              <a:srgbClr val="000000">
                <a:alpha val="32000"/>
              </a:srgbClr>
            </a:outerShdw>
            <a:reflection blurRad="6350" stA="50000" endA="300" endPos="55500" dist="101600" dir="5400000" sy="-100000" algn="bl" rotWithShape="0"/>
            <a:softEdge rad="12700"/>
          </a:effectLst>
          <a:scene3d>
            <a:camera prst="orthographicFront">
              <a:rot lat="0" lon="0" rev="0"/>
            </a:camera>
            <a:lightRig rig="balanced" dir="t">
              <a:rot lat="0" lon="0" rev="8700000"/>
            </a:lightRig>
          </a:scene3d>
          <a:sp3d>
            <a:bevelT w="190500" h="38100"/>
          </a:sp3d>
        </p:spPr>
        <p:style>
          <a:lnRef idx="1">
            <a:schemeClr val="accent2"/>
          </a:lnRef>
          <a:fillRef idx="1002">
            <a:schemeClr val="dk2"/>
          </a:fillRef>
          <a:effectRef idx="1">
            <a:schemeClr val="accent2"/>
          </a:effectRef>
          <a:fontRef idx="minor">
            <a:schemeClr val="dk1"/>
          </a:fontRef>
        </p:style>
        <p:txBody>
          <a:bodyPr anchor="ctr"/>
          <a:lstStyle/>
          <a:p>
            <a:pPr algn="ctr" defTabSz="914400" eaLnBrk="1" fontAlgn="auto" hangingPunct="1">
              <a:spcBef>
                <a:spcPts val="0"/>
              </a:spcBef>
              <a:spcAft>
                <a:spcPts val="0"/>
              </a:spcAft>
              <a:defRPr/>
            </a:pPr>
            <a:r>
              <a:rPr lang="en-US" dirty="0">
                <a:solidFill>
                  <a:prstClr val="white"/>
                </a:solidFill>
              </a:rPr>
              <a:t>Q 1</a:t>
            </a:r>
          </a:p>
        </p:txBody>
      </p:sp>
      <p:sp>
        <p:nvSpPr>
          <p:cNvPr id="50" name="Flowchart: Process 49"/>
          <p:cNvSpPr/>
          <p:nvPr/>
        </p:nvSpPr>
        <p:spPr>
          <a:xfrm>
            <a:off x="5086294" y="325521"/>
            <a:ext cx="1014599" cy="307658"/>
          </a:xfrm>
          <a:prstGeom prst="flowChartProcess">
            <a:avLst/>
          </a:prstGeom>
          <a:solidFill>
            <a:srgbClr val="3366CC"/>
          </a:solidFill>
          <a:ln>
            <a:noFill/>
          </a:ln>
          <a:effectLst>
            <a:outerShdw blurRad="44450" dist="27940" dir="5400000" algn="ctr">
              <a:srgbClr val="000000">
                <a:alpha val="32000"/>
              </a:srgbClr>
            </a:outerShdw>
            <a:reflection blurRad="6350" stA="50000" endA="300" endPos="55500" dist="101600" dir="5400000" sy="-100000" algn="bl" rotWithShape="0"/>
            <a:softEdge rad="12700"/>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defTabSz="914400" eaLnBrk="1" fontAlgn="auto" hangingPunct="1">
              <a:spcBef>
                <a:spcPts val="0"/>
              </a:spcBef>
              <a:spcAft>
                <a:spcPts val="0"/>
              </a:spcAft>
              <a:defRPr/>
            </a:pPr>
            <a:r>
              <a:rPr lang="en-US" dirty="0">
                <a:solidFill>
                  <a:prstClr val="white"/>
                </a:solidFill>
              </a:rPr>
              <a:t>Q 2</a:t>
            </a:r>
          </a:p>
        </p:txBody>
      </p:sp>
      <p:sp>
        <p:nvSpPr>
          <p:cNvPr id="51" name="Flowchart: Process 50"/>
          <p:cNvSpPr/>
          <p:nvPr/>
        </p:nvSpPr>
        <p:spPr>
          <a:xfrm>
            <a:off x="6100893" y="324626"/>
            <a:ext cx="1014599" cy="305372"/>
          </a:xfrm>
          <a:prstGeom prst="flowChartProcess">
            <a:avLst/>
          </a:prstGeom>
          <a:solidFill>
            <a:srgbClr val="339966"/>
          </a:solidFill>
          <a:ln>
            <a:noFill/>
          </a:ln>
          <a:effectLst>
            <a:outerShdw blurRad="44450" dist="27940" dir="5400000" algn="ctr">
              <a:srgbClr val="000000">
                <a:alpha val="32000"/>
              </a:srgbClr>
            </a:outerShdw>
            <a:reflection blurRad="6350" stA="50000" endA="300" endPos="55500" dist="101600" dir="5400000" sy="-100000" algn="bl" rotWithShape="0"/>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defTabSz="914400" eaLnBrk="1" fontAlgn="auto" hangingPunct="1">
              <a:spcBef>
                <a:spcPts val="0"/>
              </a:spcBef>
              <a:spcAft>
                <a:spcPts val="0"/>
              </a:spcAft>
              <a:defRPr/>
            </a:pPr>
            <a:r>
              <a:rPr lang="en-US" dirty="0">
                <a:solidFill>
                  <a:prstClr val="white"/>
                </a:solidFill>
              </a:rPr>
              <a:t>Q 3</a:t>
            </a:r>
          </a:p>
        </p:txBody>
      </p:sp>
      <p:sp>
        <p:nvSpPr>
          <p:cNvPr id="52" name="Flowchart: Process 51"/>
          <p:cNvSpPr/>
          <p:nvPr/>
        </p:nvSpPr>
        <p:spPr>
          <a:xfrm>
            <a:off x="7115492" y="323171"/>
            <a:ext cx="1014599" cy="306324"/>
          </a:xfrm>
          <a:prstGeom prst="flowChartProcess">
            <a:avLst/>
          </a:prstGeom>
          <a:solidFill>
            <a:srgbClr val="008080"/>
          </a:solidFill>
          <a:ln>
            <a:noFill/>
          </a:ln>
          <a:effectLst>
            <a:outerShdw blurRad="44450" dist="27940" dir="5400000" algn="ctr">
              <a:srgbClr val="000000">
                <a:alpha val="32000"/>
              </a:srgbClr>
            </a:outerShdw>
            <a:reflection blurRad="6350" stA="50000" endA="300" endPos="55500" dist="101600" dir="5400000" sy="-100000" algn="bl" rotWithShape="0"/>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defTabSz="914400" eaLnBrk="1" fontAlgn="auto" hangingPunct="1">
              <a:spcBef>
                <a:spcPts val="0"/>
              </a:spcBef>
              <a:spcAft>
                <a:spcPts val="0"/>
              </a:spcAft>
              <a:defRPr/>
            </a:pPr>
            <a:r>
              <a:rPr lang="en-US" dirty="0">
                <a:solidFill>
                  <a:prstClr val="white"/>
                </a:solidFill>
              </a:rPr>
              <a:t>Q 4</a:t>
            </a:r>
          </a:p>
        </p:txBody>
      </p:sp>
      <p:sp>
        <p:nvSpPr>
          <p:cNvPr id="53" name="Flowchart: Process 52"/>
          <p:cNvSpPr/>
          <p:nvPr/>
        </p:nvSpPr>
        <p:spPr>
          <a:xfrm>
            <a:off x="8130093" y="1083"/>
            <a:ext cx="1013908" cy="316954"/>
          </a:xfrm>
          <a:prstGeom prst="flowChartProcess">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anchor="ctr"/>
          <a:lstStyle/>
          <a:p>
            <a:pPr algn="ctr" defTabSz="914400" eaLnBrk="1" fontAlgn="auto" hangingPunct="1">
              <a:spcBef>
                <a:spcPts val="0"/>
              </a:spcBef>
              <a:spcAft>
                <a:spcPts val="0"/>
              </a:spcAft>
              <a:defRPr/>
            </a:pPr>
            <a:r>
              <a:rPr lang="en-US" dirty="0">
                <a:solidFill>
                  <a:prstClr val="white"/>
                </a:solidFill>
              </a:rPr>
              <a:t>2014</a:t>
            </a:r>
          </a:p>
        </p:txBody>
      </p:sp>
      <p:sp>
        <p:nvSpPr>
          <p:cNvPr id="54" name="Flowchart: Process 53"/>
          <p:cNvSpPr/>
          <p:nvPr/>
        </p:nvSpPr>
        <p:spPr>
          <a:xfrm>
            <a:off x="8130092" y="321305"/>
            <a:ext cx="1014599" cy="306324"/>
          </a:xfrm>
          <a:prstGeom prst="flowChartProcess">
            <a:avLst/>
          </a:prstGeom>
          <a:solidFill>
            <a:srgbClr val="BC4744"/>
          </a:solidFill>
          <a:ln>
            <a:noFill/>
          </a:ln>
          <a:effectLst>
            <a:outerShdw blurRad="44450" dist="27940" dir="5400000" algn="ctr">
              <a:srgbClr val="000000">
                <a:alpha val="32000"/>
              </a:srgbClr>
            </a:outerShdw>
            <a:reflection blurRad="6350" stA="50000" endA="300" endPos="55500" dist="101600" dir="5400000" sy="-100000" algn="bl" rotWithShape="0"/>
            <a:softEdge rad="12700"/>
          </a:effectLst>
          <a:scene3d>
            <a:camera prst="orthographicFront">
              <a:rot lat="0" lon="0" rev="0"/>
            </a:camera>
            <a:lightRig rig="balanced" dir="t">
              <a:rot lat="0" lon="0" rev="8700000"/>
            </a:lightRig>
          </a:scene3d>
          <a:sp3d>
            <a:bevelT w="190500" h="38100"/>
          </a:sp3d>
        </p:spPr>
        <p:style>
          <a:lnRef idx="1">
            <a:schemeClr val="accent2"/>
          </a:lnRef>
          <a:fillRef idx="1002">
            <a:schemeClr val="dk2"/>
          </a:fillRef>
          <a:effectRef idx="1">
            <a:schemeClr val="accent2"/>
          </a:effectRef>
          <a:fontRef idx="minor">
            <a:schemeClr val="dk1"/>
          </a:fontRef>
        </p:style>
        <p:txBody>
          <a:bodyPr anchor="ctr"/>
          <a:lstStyle/>
          <a:p>
            <a:pPr algn="ctr" defTabSz="914400" eaLnBrk="1" fontAlgn="auto" hangingPunct="1">
              <a:spcBef>
                <a:spcPts val="0"/>
              </a:spcBef>
              <a:spcAft>
                <a:spcPts val="0"/>
              </a:spcAft>
              <a:defRPr/>
            </a:pPr>
            <a:r>
              <a:rPr lang="en-US" dirty="0">
                <a:solidFill>
                  <a:prstClr val="white"/>
                </a:solidFill>
              </a:rPr>
              <a:t>Q 1</a:t>
            </a:r>
          </a:p>
        </p:txBody>
      </p:sp>
      <p:sp>
        <p:nvSpPr>
          <p:cNvPr id="13342" name="Text Box 3"/>
          <p:cNvSpPr txBox="1">
            <a:spLocks noChangeArrowheads="1"/>
          </p:cNvSpPr>
          <p:nvPr/>
        </p:nvSpPr>
        <p:spPr bwMode="auto">
          <a:xfrm rot="-5400000">
            <a:off x="7227094" y="2499519"/>
            <a:ext cx="3190875" cy="369887"/>
          </a:xfrm>
          <a:prstGeom prst="rect">
            <a:avLst/>
          </a:prstGeom>
          <a:noFill/>
          <a:ln w="9525">
            <a:noFill/>
            <a:miter lim="800000"/>
            <a:headEnd/>
            <a:tailEnd/>
          </a:ln>
        </p:spPr>
        <p:txBody>
          <a:bodyPr>
            <a:spAutoFit/>
          </a:bodyPr>
          <a:lstStyle/>
          <a:p>
            <a:pPr defTabSz="914400"/>
            <a:r>
              <a:rPr lang="en-US">
                <a:solidFill>
                  <a:srgbClr val="FFFFFF"/>
                </a:solidFill>
              </a:rPr>
              <a:t> </a:t>
            </a:r>
            <a:r>
              <a:rPr lang="en-US">
                <a:solidFill>
                  <a:srgbClr val="FFFFFF"/>
                </a:solidFill>
                <a:latin typeface="Calibri" pitchFamily="34" charset="0"/>
              </a:rPr>
              <a:t>February 2014</a:t>
            </a:r>
          </a:p>
        </p:txBody>
      </p:sp>
      <p:graphicFrame>
        <p:nvGraphicFramePr>
          <p:cNvPr id="35" name="Diagram 34"/>
          <p:cNvGraphicFramePr/>
          <p:nvPr/>
        </p:nvGraphicFramePr>
        <p:xfrm>
          <a:off x="3057096" y="903265"/>
          <a:ext cx="4771702" cy="7078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7" name="Rectangle 36"/>
          <p:cNvSpPr/>
          <p:nvPr/>
        </p:nvSpPr>
        <p:spPr>
          <a:xfrm>
            <a:off x="3057096" y="1879853"/>
            <a:ext cx="1750936" cy="36260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a:solidFill>
                <a:prstClr val="white"/>
              </a:solidFill>
            </a:endParaRPr>
          </a:p>
        </p:txBody>
      </p:sp>
      <p:sp>
        <p:nvSpPr>
          <p:cNvPr id="13347" name="Text Box 3"/>
          <p:cNvSpPr txBox="1">
            <a:spLocks noChangeArrowheads="1"/>
          </p:cNvSpPr>
          <p:nvPr/>
        </p:nvSpPr>
        <p:spPr bwMode="auto">
          <a:xfrm>
            <a:off x="3057525" y="1879600"/>
            <a:ext cx="6008688" cy="369888"/>
          </a:xfrm>
          <a:prstGeom prst="rect">
            <a:avLst/>
          </a:prstGeom>
          <a:noFill/>
          <a:ln w="9525">
            <a:noFill/>
            <a:miter lim="800000"/>
            <a:headEnd/>
            <a:tailEnd/>
          </a:ln>
        </p:spPr>
        <p:txBody>
          <a:bodyPr>
            <a:spAutoFit/>
          </a:bodyPr>
          <a:lstStyle/>
          <a:p>
            <a:pPr defTabSz="914400"/>
            <a:r>
              <a:rPr lang="en-US" b="1">
                <a:solidFill>
                  <a:srgbClr val="FFFFFF"/>
                </a:solidFill>
                <a:latin typeface="Calibri" pitchFamily="34" charset="0"/>
              </a:rPr>
              <a:t>5.1  Develop Workshop Framework and Content </a:t>
            </a:r>
          </a:p>
        </p:txBody>
      </p:sp>
      <p:sp>
        <p:nvSpPr>
          <p:cNvPr id="63" name="Rectangle 62"/>
          <p:cNvSpPr/>
          <p:nvPr/>
        </p:nvSpPr>
        <p:spPr>
          <a:xfrm>
            <a:off x="4808032" y="2300294"/>
            <a:ext cx="507301" cy="36260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a:solidFill>
                <a:prstClr val="white"/>
              </a:solidFill>
            </a:endParaRPr>
          </a:p>
        </p:txBody>
      </p:sp>
      <p:sp>
        <p:nvSpPr>
          <p:cNvPr id="13351" name="Text Box 3"/>
          <p:cNvSpPr txBox="1">
            <a:spLocks noChangeArrowheads="1"/>
          </p:cNvSpPr>
          <p:nvPr/>
        </p:nvSpPr>
        <p:spPr bwMode="auto">
          <a:xfrm>
            <a:off x="4808538" y="2305050"/>
            <a:ext cx="3549650" cy="368300"/>
          </a:xfrm>
          <a:prstGeom prst="rect">
            <a:avLst/>
          </a:prstGeom>
          <a:noFill/>
          <a:ln w="9525">
            <a:noFill/>
            <a:miter lim="800000"/>
            <a:headEnd/>
            <a:tailEnd/>
          </a:ln>
        </p:spPr>
        <p:txBody>
          <a:bodyPr>
            <a:spAutoFit/>
          </a:bodyPr>
          <a:lstStyle/>
          <a:p>
            <a:pPr defTabSz="914400"/>
            <a:r>
              <a:rPr lang="en-US" b="1">
                <a:solidFill>
                  <a:srgbClr val="FFFFFF"/>
                </a:solidFill>
                <a:latin typeface="Calibri" pitchFamily="34" charset="0"/>
              </a:rPr>
              <a:t>5.2  Workshop Training w/ Partners </a:t>
            </a:r>
          </a:p>
        </p:txBody>
      </p:sp>
      <p:sp>
        <p:nvSpPr>
          <p:cNvPr id="65" name="Rectangle 64"/>
          <p:cNvSpPr/>
          <p:nvPr/>
        </p:nvSpPr>
        <p:spPr>
          <a:xfrm>
            <a:off x="5315331" y="2715755"/>
            <a:ext cx="1014599" cy="36260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a:solidFill>
                <a:prstClr val="white"/>
              </a:solidFill>
            </a:endParaRPr>
          </a:p>
        </p:txBody>
      </p:sp>
      <p:sp>
        <p:nvSpPr>
          <p:cNvPr id="13355" name="Text Box 3"/>
          <p:cNvSpPr txBox="1">
            <a:spLocks noChangeArrowheads="1"/>
          </p:cNvSpPr>
          <p:nvPr/>
        </p:nvSpPr>
        <p:spPr bwMode="auto">
          <a:xfrm>
            <a:off x="5314950" y="2730500"/>
            <a:ext cx="3829050" cy="369888"/>
          </a:xfrm>
          <a:prstGeom prst="rect">
            <a:avLst/>
          </a:prstGeom>
          <a:noFill/>
          <a:ln w="9525">
            <a:noFill/>
            <a:miter lim="800000"/>
            <a:headEnd/>
            <a:tailEnd/>
          </a:ln>
        </p:spPr>
        <p:txBody>
          <a:bodyPr>
            <a:spAutoFit/>
          </a:bodyPr>
          <a:lstStyle/>
          <a:p>
            <a:pPr defTabSz="914400"/>
            <a:r>
              <a:rPr lang="en-US" b="1">
                <a:solidFill>
                  <a:srgbClr val="FFFFFF"/>
                </a:solidFill>
                <a:latin typeface="Calibri" pitchFamily="34" charset="0"/>
              </a:rPr>
              <a:t>5.3  Regional Workshops </a:t>
            </a:r>
          </a:p>
        </p:txBody>
      </p:sp>
      <p:sp>
        <p:nvSpPr>
          <p:cNvPr id="68" name="Rectangle 67"/>
          <p:cNvSpPr/>
          <p:nvPr/>
        </p:nvSpPr>
        <p:spPr>
          <a:xfrm>
            <a:off x="5615239" y="3135256"/>
            <a:ext cx="719586" cy="36260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a:solidFill>
                <a:prstClr val="white"/>
              </a:solidFill>
            </a:endParaRPr>
          </a:p>
        </p:txBody>
      </p:sp>
      <p:sp>
        <p:nvSpPr>
          <p:cNvPr id="13359" name="Text Box 3"/>
          <p:cNvSpPr txBox="1">
            <a:spLocks noChangeArrowheads="1"/>
          </p:cNvSpPr>
          <p:nvPr/>
        </p:nvSpPr>
        <p:spPr bwMode="auto">
          <a:xfrm>
            <a:off x="304800" y="3138488"/>
            <a:ext cx="6045200" cy="369887"/>
          </a:xfrm>
          <a:prstGeom prst="rect">
            <a:avLst/>
          </a:prstGeom>
          <a:noFill/>
          <a:ln w="9525">
            <a:noFill/>
            <a:miter lim="800000"/>
            <a:headEnd/>
            <a:tailEnd/>
          </a:ln>
        </p:spPr>
        <p:txBody>
          <a:bodyPr>
            <a:spAutoFit/>
          </a:bodyPr>
          <a:lstStyle/>
          <a:p>
            <a:pPr algn="r" defTabSz="914400"/>
            <a:r>
              <a:rPr lang="en-US" b="1">
                <a:solidFill>
                  <a:srgbClr val="FFFFFF"/>
                </a:solidFill>
                <a:latin typeface="Calibri" pitchFamily="34" charset="0"/>
              </a:rPr>
              <a:t>5.4  Compile &amp; Analyze Workshops Results</a:t>
            </a:r>
          </a:p>
        </p:txBody>
      </p:sp>
      <p:sp>
        <p:nvSpPr>
          <p:cNvPr id="70" name="Rectangle 69"/>
          <p:cNvSpPr/>
          <p:nvPr/>
        </p:nvSpPr>
        <p:spPr>
          <a:xfrm>
            <a:off x="6061553" y="3560569"/>
            <a:ext cx="521682" cy="36260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a:solidFill>
                <a:prstClr val="white"/>
              </a:solidFill>
            </a:endParaRPr>
          </a:p>
        </p:txBody>
      </p:sp>
      <p:sp>
        <p:nvSpPr>
          <p:cNvPr id="13363" name="Text Box 3"/>
          <p:cNvSpPr txBox="1">
            <a:spLocks noChangeArrowheads="1"/>
          </p:cNvSpPr>
          <p:nvPr/>
        </p:nvSpPr>
        <p:spPr bwMode="auto">
          <a:xfrm>
            <a:off x="1257300" y="3563938"/>
            <a:ext cx="5351463" cy="369887"/>
          </a:xfrm>
          <a:prstGeom prst="rect">
            <a:avLst/>
          </a:prstGeom>
          <a:noFill/>
          <a:ln w="9525">
            <a:noFill/>
            <a:miter lim="800000"/>
            <a:headEnd/>
            <a:tailEnd/>
          </a:ln>
        </p:spPr>
        <p:txBody>
          <a:bodyPr>
            <a:spAutoFit/>
          </a:bodyPr>
          <a:lstStyle/>
          <a:p>
            <a:pPr algn="r" defTabSz="914400"/>
            <a:r>
              <a:rPr lang="en-US" b="1">
                <a:solidFill>
                  <a:srgbClr val="FFFFFF"/>
                </a:solidFill>
                <a:latin typeface="Calibri" pitchFamily="34" charset="0"/>
              </a:rPr>
              <a:t>5.5  Create Alternative Future Scenarios </a:t>
            </a:r>
          </a:p>
        </p:txBody>
      </p:sp>
      <p:sp>
        <p:nvSpPr>
          <p:cNvPr id="72" name="Rectangle 71"/>
          <p:cNvSpPr/>
          <p:nvPr/>
        </p:nvSpPr>
        <p:spPr>
          <a:xfrm>
            <a:off x="6322394" y="3984944"/>
            <a:ext cx="514836" cy="36260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a:solidFill>
                <a:prstClr val="white"/>
              </a:solidFill>
            </a:endParaRPr>
          </a:p>
        </p:txBody>
      </p:sp>
      <p:sp>
        <p:nvSpPr>
          <p:cNvPr id="13367" name="Text Box 3"/>
          <p:cNvSpPr txBox="1">
            <a:spLocks noChangeArrowheads="1"/>
          </p:cNvSpPr>
          <p:nvPr/>
        </p:nvSpPr>
        <p:spPr bwMode="auto">
          <a:xfrm>
            <a:off x="1250950" y="3989388"/>
            <a:ext cx="5586413" cy="368300"/>
          </a:xfrm>
          <a:prstGeom prst="rect">
            <a:avLst/>
          </a:prstGeom>
          <a:noFill/>
          <a:ln w="9525">
            <a:noFill/>
            <a:miter lim="800000"/>
            <a:headEnd/>
            <a:tailEnd/>
          </a:ln>
        </p:spPr>
        <p:txBody>
          <a:bodyPr>
            <a:spAutoFit/>
          </a:bodyPr>
          <a:lstStyle/>
          <a:p>
            <a:pPr algn="r" defTabSz="914400"/>
            <a:r>
              <a:rPr lang="en-US" b="1">
                <a:solidFill>
                  <a:srgbClr val="FFFFFF"/>
                </a:solidFill>
                <a:latin typeface="Calibri" pitchFamily="34" charset="0"/>
              </a:rPr>
              <a:t>5.6  Evaluate Model Scenarios, Present Findings </a:t>
            </a:r>
          </a:p>
        </p:txBody>
      </p:sp>
      <p:sp>
        <p:nvSpPr>
          <p:cNvPr id="74" name="Rectangle 73"/>
          <p:cNvSpPr/>
          <p:nvPr/>
        </p:nvSpPr>
        <p:spPr>
          <a:xfrm>
            <a:off x="6224839" y="4407443"/>
            <a:ext cx="250370" cy="36260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a:solidFill>
                <a:prstClr val="white"/>
              </a:solidFill>
            </a:endParaRPr>
          </a:p>
        </p:txBody>
      </p:sp>
      <p:sp>
        <p:nvSpPr>
          <p:cNvPr id="13371" name="Text Box 3"/>
          <p:cNvSpPr txBox="1">
            <a:spLocks noChangeArrowheads="1"/>
          </p:cNvSpPr>
          <p:nvPr/>
        </p:nvSpPr>
        <p:spPr bwMode="auto">
          <a:xfrm>
            <a:off x="1763713" y="4411663"/>
            <a:ext cx="4711700" cy="368300"/>
          </a:xfrm>
          <a:prstGeom prst="rect">
            <a:avLst/>
          </a:prstGeom>
          <a:noFill/>
          <a:ln w="9525">
            <a:noFill/>
            <a:miter lim="800000"/>
            <a:headEnd/>
            <a:tailEnd/>
          </a:ln>
        </p:spPr>
        <p:txBody>
          <a:bodyPr>
            <a:spAutoFit/>
          </a:bodyPr>
          <a:lstStyle/>
          <a:p>
            <a:pPr algn="r" defTabSz="914400"/>
            <a:r>
              <a:rPr lang="en-US" b="1">
                <a:solidFill>
                  <a:srgbClr val="FFFFFF"/>
                </a:solidFill>
                <a:latin typeface="Calibri" pitchFamily="34" charset="0"/>
              </a:rPr>
              <a:t>5.7  Outreach Program and Regional Dialogue </a:t>
            </a:r>
          </a:p>
        </p:txBody>
      </p:sp>
      <p:sp>
        <p:nvSpPr>
          <p:cNvPr id="76" name="Rectangle 75"/>
          <p:cNvSpPr/>
          <p:nvPr/>
        </p:nvSpPr>
        <p:spPr>
          <a:xfrm>
            <a:off x="6322394" y="4829113"/>
            <a:ext cx="677120" cy="36260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a:solidFill>
                <a:prstClr val="white"/>
              </a:solidFill>
            </a:endParaRPr>
          </a:p>
        </p:txBody>
      </p:sp>
      <p:sp>
        <p:nvSpPr>
          <p:cNvPr id="13375" name="Text Box 3"/>
          <p:cNvSpPr txBox="1">
            <a:spLocks noChangeArrowheads="1"/>
          </p:cNvSpPr>
          <p:nvPr/>
        </p:nvSpPr>
        <p:spPr bwMode="auto">
          <a:xfrm>
            <a:off x="2271713" y="4832350"/>
            <a:ext cx="4308475" cy="369888"/>
          </a:xfrm>
          <a:prstGeom prst="rect">
            <a:avLst/>
          </a:prstGeom>
          <a:noFill/>
          <a:ln w="9525">
            <a:noFill/>
            <a:miter lim="800000"/>
            <a:headEnd/>
            <a:tailEnd/>
          </a:ln>
        </p:spPr>
        <p:txBody>
          <a:bodyPr>
            <a:spAutoFit/>
          </a:bodyPr>
          <a:lstStyle/>
          <a:p>
            <a:pPr algn="r" defTabSz="914400"/>
            <a:r>
              <a:rPr lang="en-US" b="1">
                <a:solidFill>
                  <a:srgbClr val="FFFFFF"/>
                </a:solidFill>
                <a:latin typeface="Calibri" pitchFamily="34" charset="0"/>
              </a:rPr>
              <a:t>5.8  Choose and Model Preferred Scenario </a:t>
            </a:r>
          </a:p>
        </p:txBody>
      </p:sp>
      <p:sp>
        <p:nvSpPr>
          <p:cNvPr id="78" name="Rectangle 77"/>
          <p:cNvSpPr/>
          <p:nvPr/>
        </p:nvSpPr>
        <p:spPr>
          <a:xfrm>
            <a:off x="6747354" y="5252619"/>
            <a:ext cx="1014160" cy="36260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a:solidFill>
                <a:prstClr val="white"/>
              </a:solidFill>
            </a:endParaRPr>
          </a:p>
        </p:txBody>
      </p:sp>
      <p:sp>
        <p:nvSpPr>
          <p:cNvPr id="13379" name="Text Box 3"/>
          <p:cNvSpPr txBox="1">
            <a:spLocks noChangeArrowheads="1"/>
          </p:cNvSpPr>
          <p:nvPr/>
        </p:nvSpPr>
        <p:spPr bwMode="auto">
          <a:xfrm>
            <a:off x="2271713" y="5245100"/>
            <a:ext cx="5489575" cy="369888"/>
          </a:xfrm>
          <a:prstGeom prst="rect">
            <a:avLst/>
          </a:prstGeom>
          <a:noFill/>
          <a:ln w="9525">
            <a:noFill/>
            <a:miter lim="800000"/>
            <a:headEnd/>
            <a:tailEnd/>
          </a:ln>
        </p:spPr>
        <p:txBody>
          <a:bodyPr>
            <a:spAutoFit/>
          </a:bodyPr>
          <a:lstStyle/>
          <a:p>
            <a:pPr algn="r" defTabSz="914400"/>
            <a:r>
              <a:rPr lang="en-US" b="1">
                <a:solidFill>
                  <a:srgbClr val="FFFFFF"/>
                </a:solidFill>
                <a:latin typeface="Calibri" pitchFamily="34" charset="0"/>
              </a:rPr>
              <a:t>5.9 Create Vision Plan</a:t>
            </a:r>
          </a:p>
        </p:txBody>
      </p:sp>
      <p:cxnSp>
        <p:nvCxnSpPr>
          <p:cNvPr id="80" name="Straight Connector 79"/>
          <p:cNvCxnSpPr/>
          <p:nvPr/>
        </p:nvCxnSpPr>
        <p:spPr>
          <a:xfrm>
            <a:off x="3057525" y="5191125"/>
            <a:ext cx="0" cy="59213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Straight Connector 46"/>
          <p:cNvCxnSpPr/>
          <p:nvPr/>
        </p:nvCxnSpPr>
        <p:spPr>
          <a:xfrm>
            <a:off x="3057525" y="323850"/>
            <a:ext cx="0" cy="654050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8637588" y="633413"/>
            <a:ext cx="0" cy="57023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8131175" y="323850"/>
            <a:ext cx="0" cy="654050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7119938" y="325438"/>
            <a:ext cx="0" cy="654050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100763" y="323850"/>
            <a:ext cx="0" cy="654050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5086350" y="323850"/>
            <a:ext cx="0" cy="6542088"/>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4071938" y="317500"/>
            <a:ext cx="0" cy="654050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2043113" y="307975"/>
            <a:ext cx="0" cy="6542088"/>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027113" y="317500"/>
            <a:ext cx="0" cy="654050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4346" name="Text Box 3"/>
          <p:cNvSpPr txBox="1">
            <a:spLocks noChangeArrowheads="1"/>
          </p:cNvSpPr>
          <p:nvPr/>
        </p:nvSpPr>
        <p:spPr bwMode="auto">
          <a:xfrm>
            <a:off x="0" y="6445250"/>
            <a:ext cx="9144000" cy="461963"/>
          </a:xfrm>
          <a:prstGeom prst="rect">
            <a:avLst/>
          </a:prstGeom>
          <a:solidFill>
            <a:schemeClr val="tx1"/>
          </a:solidFill>
          <a:ln w="9525">
            <a:noFill/>
            <a:miter lim="800000"/>
            <a:headEnd/>
            <a:tailEnd/>
          </a:ln>
        </p:spPr>
        <p:txBody>
          <a:bodyPr>
            <a:spAutoFit/>
          </a:bodyPr>
          <a:lstStyle/>
          <a:p>
            <a:pPr defTabSz="914400"/>
            <a:r>
              <a:rPr lang="en-US" sz="2000">
                <a:solidFill>
                  <a:srgbClr val="FFFFFF"/>
                </a:solidFill>
              </a:rPr>
              <a:t> </a:t>
            </a:r>
            <a:r>
              <a:rPr lang="en-US" sz="2400">
                <a:solidFill>
                  <a:srgbClr val="FFFFFF"/>
                </a:solidFill>
                <a:latin typeface="Calibri" pitchFamily="34" charset="0"/>
              </a:rPr>
              <a:t>Task 6</a:t>
            </a:r>
          </a:p>
        </p:txBody>
      </p:sp>
      <p:sp>
        <p:nvSpPr>
          <p:cNvPr id="4" name="Flowchart: Process 3"/>
          <p:cNvSpPr/>
          <p:nvPr/>
        </p:nvSpPr>
        <p:spPr>
          <a:xfrm>
            <a:off x="0" y="0"/>
            <a:ext cx="4071695" cy="316954"/>
          </a:xfrm>
          <a:prstGeom prst="flowChartProcess">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anchor="ctr"/>
          <a:lstStyle/>
          <a:p>
            <a:pPr algn="ctr" defTabSz="914400" eaLnBrk="1" fontAlgn="auto" hangingPunct="1">
              <a:spcBef>
                <a:spcPts val="0"/>
              </a:spcBef>
              <a:spcAft>
                <a:spcPts val="0"/>
              </a:spcAft>
              <a:defRPr/>
            </a:pPr>
            <a:r>
              <a:rPr lang="en-US" dirty="0">
                <a:solidFill>
                  <a:prstClr val="white"/>
                </a:solidFill>
              </a:rPr>
              <a:t>2012</a:t>
            </a:r>
          </a:p>
        </p:txBody>
      </p:sp>
      <p:sp>
        <p:nvSpPr>
          <p:cNvPr id="27" name="Flowchart: Process 26"/>
          <p:cNvSpPr/>
          <p:nvPr/>
        </p:nvSpPr>
        <p:spPr>
          <a:xfrm>
            <a:off x="13300" y="328209"/>
            <a:ext cx="1014599" cy="306324"/>
          </a:xfrm>
          <a:prstGeom prst="flowChartProcess">
            <a:avLst/>
          </a:prstGeom>
          <a:solidFill>
            <a:srgbClr val="333399"/>
          </a:solidFill>
          <a:ln>
            <a:noFill/>
          </a:ln>
          <a:effectLst>
            <a:outerShdw blurRad="44450" dist="27940" dir="5400000" algn="ctr">
              <a:srgbClr val="000000">
                <a:alpha val="32000"/>
              </a:srgbClr>
            </a:outerShdw>
            <a:reflection blurRad="6350" stA="50000" endA="300" endPos="55500" dist="101600" dir="5400000" sy="-100000" algn="bl" rotWithShape="0"/>
            <a:softEdge rad="12700"/>
          </a:effectLst>
          <a:scene3d>
            <a:camera prst="orthographicFront">
              <a:rot lat="0" lon="0" rev="0"/>
            </a:camera>
            <a:lightRig rig="balanced" dir="t">
              <a:rot lat="0" lon="0" rev="8700000"/>
            </a:lightRig>
          </a:scene3d>
          <a:sp3d>
            <a:bevelT w="190500" h="38100"/>
          </a:sp3d>
        </p:spPr>
        <p:style>
          <a:lnRef idx="1">
            <a:schemeClr val="accent2"/>
          </a:lnRef>
          <a:fillRef idx="1002">
            <a:schemeClr val="dk2"/>
          </a:fillRef>
          <a:effectRef idx="1">
            <a:schemeClr val="accent2"/>
          </a:effectRef>
          <a:fontRef idx="minor">
            <a:schemeClr val="dk1"/>
          </a:fontRef>
        </p:style>
        <p:txBody>
          <a:bodyPr anchor="ctr"/>
          <a:lstStyle/>
          <a:p>
            <a:pPr algn="ctr" defTabSz="914400" eaLnBrk="1" fontAlgn="auto" hangingPunct="1">
              <a:spcBef>
                <a:spcPts val="0"/>
              </a:spcBef>
              <a:spcAft>
                <a:spcPts val="0"/>
              </a:spcAft>
              <a:defRPr/>
            </a:pPr>
            <a:r>
              <a:rPr lang="en-US" dirty="0">
                <a:solidFill>
                  <a:prstClr val="white"/>
                </a:solidFill>
              </a:rPr>
              <a:t>Q 1</a:t>
            </a:r>
          </a:p>
        </p:txBody>
      </p:sp>
      <p:sp>
        <p:nvSpPr>
          <p:cNvPr id="28" name="Flowchart: Process 27"/>
          <p:cNvSpPr/>
          <p:nvPr/>
        </p:nvSpPr>
        <p:spPr>
          <a:xfrm>
            <a:off x="1027898" y="327872"/>
            <a:ext cx="1014599" cy="307658"/>
          </a:xfrm>
          <a:prstGeom prst="flowChartProcess">
            <a:avLst/>
          </a:prstGeom>
          <a:solidFill>
            <a:srgbClr val="3366CC"/>
          </a:solidFill>
          <a:ln>
            <a:noFill/>
          </a:ln>
          <a:effectLst>
            <a:outerShdw blurRad="44450" dist="27940" dir="5400000" algn="ctr">
              <a:srgbClr val="000000">
                <a:alpha val="32000"/>
              </a:srgbClr>
            </a:outerShdw>
            <a:reflection blurRad="6350" stA="50000" endA="300" endPos="55500" dist="101600" dir="5400000" sy="-100000" algn="bl" rotWithShape="0"/>
            <a:softEdge rad="12700"/>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defTabSz="914400" eaLnBrk="1" fontAlgn="auto" hangingPunct="1">
              <a:spcBef>
                <a:spcPts val="0"/>
              </a:spcBef>
              <a:spcAft>
                <a:spcPts val="0"/>
              </a:spcAft>
              <a:defRPr/>
            </a:pPr>
            <a:r>
              <a:rPr lang="en-US" dirty="0">
                <a:solidFill>
                  <a:prstClr val="white"/>
                </a:solidFill>
              </a:rPr>
              <a:t>Q 2</a:t>
            </a:r>
          </a:p>
        </p:txBody>
      </p:sp>
      <p:sp>
        <p:nvSpPr>
          <p:cNvPr id="29" name="Flowchart: Process 28"/>
          <p:cNvSpPr/>
          <p:nvPr/>
        </p:nvSpPr>
        <p:spPr>
          <a:xfrm>
            <a:off x="2042497" y="327879"/>
            <a:ext cx="1014599" cy="305372"/>
          </a:xfrm>
          <a:prstGeom prst="flowChartProcess">
            <a:avLst/>
          </a:prstGeom>
          <a:solidFill>
            <a:srgbClr val="339966"/>
          </a:solidFill>
          <a:ln>
            <a:noFill/>
          </a:ln>
          <a:effectLst>
            <a:outerShdw blurRad="44450" dist="27940" dir="5400000" algn="ctr">
              <a:srgbClr val="000000">
                <a:alpha val="32000"/>
              </a:srgbClr>
            </a:outerShdw>
            <a:reflection blurRad="6350" stA="50000" endA="300" endPos="55500" dist="101600" dir="5400000" sy="-100000" algn="bl" rotWithShape="0"/>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defTabSz="914400" eaLnBrk="1" fontAlgn="auto" hangingPunct="1">
              <a:spcBef>
                <a:spcPts val="0"/>
              </a:spcBef>
              <a:spcAft>
                <a:spcPts val="0"/>
              </a:spcAft>
              <a:defRPr/>
            </a:pPr>
            <a:r>
              <a:rPr lang="en-US" dirty="0">
                <a:solidFill>
                  <a:prstClr val="white"/>
                </a:solidFill>
              </a:rPr>
              <a:t>Q 3</a:t>
            </a:r>
          </a:p>
        </p:txBody>
      </p:sp>
      <p:sp>
        <p:nvSpPr>
          <p:cNvPr id="30" name="Flowchart: Process 29"/>
          <p:cNvSpPr/>
          <p:nvPr/>
        </p:nvSpPr>
        <p:spPr>
          <a:xfrm>
            <a:off x="3057096" y="328209"/>
            <a:ext cx="1014599" cy="305041"/>
          </a:xfrm>
          <a:prstGeom prst="flowChartProcess">
            <a:avLst/>
          </a:prstGeom>
          <a:solidFill>
            <a:srgbClr val="008080"/>
          </a:solidFill>
          <a:ln>
            <a:noFill/>
          </a:ln>
          <a:effectLst>
            <a:outerShdw blurRad="44450" dist="27940" dir="5400000" algn="ctr">
              <a:srgbClr val="000000">
                <a:alpha val="32000"/>
              </a:srgbClr>
            </a:outerShdw>
            <a:reflection blurRad="6350" stA="50000" endA="300" endPos="55500" dist="101600" dir="5400000" sy="-100000" algn="bl" rotWithShape="0"/>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defTabSz="914400" eaLnBrk="1" fontAlgn="auto" hangingPunct="1">
              <a:spcBef>
                <a:spcPts val="0"/>
              </a:spcBef>
              <a:spcAft>
                <a:spcPts val="0"/>
              </a:spcAft>
              <a:defRPr/>
            </a:pPr>
            <a:r>
              <a:rPr lang="en-US" dirty="0">
                <a:solidFill>
                  <a:prstClr val="white"/>
                </a:solidFill>
              </a:rPr>
              <a:t>Q 4</a:t>
            </a:r>
          </a:p>
        </p:txBody>
      </p:sp>
      <p:sp>
        <p:nvSpPr>
          <p:cNvPr id="48" name="Flowchart: Process 47"/>
          <p:cNvSpPr/>
          <p:nvPr/>
        </p:nvSpPr>
        <p:spPr>
          <a:xfrm>
            <a:off x="4071696" y="167"/>
            <a:ext cx="4058396" cy="316954"/>
          </a:xfrm>
          <a:prstGeom prst="flowChartProcess">
            <a:avLst/>
          </a:prstGeom>
          <a:solidFill>
            <a:schemeClr val="tx1">
              <a:lumMod val="75000"/>
              <a:lumOff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anchor="ctr"/>
          <a:lstStyle/>
          <a:p>
            <a:pPr algn="ctr" defTabSz="914400" eaLnBrk="1" fontAlgn="auto" hangingPunct="1">
              <a:spcBef>
                <a:spcPts val="0"/>
              </a:spcBef>
              <a:spcAft>
                <a:spcPts val="0"/>
              </a:spcAft>
              <a:defRPr/>
            </a:pPr>
            <a:r>
              <a:rPr lang="en-US" dirty="0">
                <a:solidFill>
                  <a:prstClr val="white"/>
                </a:solidFill>
              </a:rPr>
              <a:t>2013</a:t>
            </a:r>
          </a:p>
        </p:txBody>
      </p:sp>
      <p:sp>
        <p:nvSpPr>
          <p:cNvPr id="49" name="Flowchart: Process 48"/>
          <p:cNvSpPr/>
          <p:nvPr/>
        </p:nvSpPr>
        <p:spPr>
          <a:xfrm>
            <a:off x="4071695" y="325191"/>
            <a:ext cx="1014599" cy="306324"/>
          </a:xfrm>
          <a:prstGeom prst="flowChartProcess">
            <a:avLst/>
          </a:prstGeom>
          <a:solidFill>
            <a:srgbClr val="333399"/>
          </a:solidFill>
          <a:ln>
            <a:noFill/>
          </a:ln>
          <a:effectLst>
            <a:outerShdw blurRad="44450" dist="27940" dir="5400000" algn="ctr">
              <a:srgbClr val="000000">
                <a:alpha val="32000"/>
              </a:srgbClr>
            </a:outerShdw>
            <a:reflection blurRad="6350" stA="50000" endA="300" endPos="55500" dist="101600" dir="5400000" sy="-100000" algn="bl" rotWithShape="0"/>
            <a:softEdge rad="12700"/>
          </a:effectLst>
          <a:scene3d>
            <a:camera prst="orthographicFront">
              <a:rot lat="0" lon="0" rev="0"/>
            </a:camera>
            <a:lightRig rig="balanced" dir="t">
              <a:rot lat="0" lon="0" rev="8700000"/>
            </a:lightRig>
          </a:scene3d>
          <a:sp3d>
            <a:bevelT w="190500" h="38100"/>
          </a:sp3d>
        </p:spPr>
        <p:style>
          <a:lnRef idx="1">
            <a:schemeClr val="accent2"/>
          </a:lnRef>
          <a:fillRef idx="1002">
            <a:schemeClr val="dk2"/>
          </a:fillRef>
          <a:effectRef idx="1">
            <a:schemeClr val="accent2"/>
          </a:effectRef>
          <a:fontRef idx="minor">
            <a:schemeClr val="dk1"/>
          </a:fontRef>
        </p:style>
        <p:txBody>
          <a:bodyPr anchor="ctr"/>
          <a:lstStyle/>
          <a:p>
            <a:pPr algn="ctr" defTabSz="914400" eaLnBrk="1" fontAlgn="auto" hangingPunct="1">
              <a:spcBef>
                <a:spcPts val="0"/>
              </a:spcBef>
              <a:spcAft>
                <a:spcPts val="0"/>
              </a:spcAft>
              <a:defRPr/>
            </a:pPr>
            <a:r>
              <a:rPr lang="en-US" dirty="0">
                <a:solidFill>
                  <a:prstClr val="white"/>
                </a:solidFill>
              </a:rPr>
              <a:t>Q 1</a:t>
            </a:r>
          </a:p>
        </p:txBody>
      </p:sp>
      <p:sp>
        <p:nvSpPr>
          <p:cNvPr id="50" name="Flowchart: Process 49"/>
          <p:cNvSpPr/>
          <p:nvPr/>
        </p:nvSpPr>
        <p:spPr>
          <a:xfrm>
            <a:off x="5086294" y="325521"/>
            <a:ext cx="1014599" cy="307658"/>
          </a:xfrm>
          <a:prstGeom prst="flowChartProcess">
            <a:avLst/>
          </a:prstGeom>
          <a:solidFill>
            <a:srgbClr val="3366CC"/>
          </a:solidFill>
          <a:ln>
            <a:noFill/>
          </a:ln>
          <a:effectLst>
            <a:outerShdw blurRad="44450" dist="27940" dir="5400000" algn="ctr">
              <a:srgbClr val="000000">
                <a:alpha val="32000"/>
              </a:srgbClr>
            </a:outerShdw>
            <a:reflection blurRad="6350" stA="50000" endA="300" endPos="55500" dist="101600" dir="5400000" sy="-100000" algn="bl" rotWithShape="0"/>
            <a:softEdge rad="12700"/>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defTabSz="914400" eaLnBrk="1" fontAlgn="auto" hangingPunct="1">
              <a:spcBef>
                <a:spcPts val="0"/>
              </a:spcBef>
              <a:spcAft>
                <a:spcPts val="0"/>
              </a:spcAft>
              <a:defRPr/>
            </a:pPr>
            <a:r>
              <a:rPr lang="en-US" dirty="0">
                <a:solidFill>
                  <a:prstClr val="white"/>
                </a:solidFill>
              </a:rPr>
              <a:t>Q 2</a:t>
            </a:r>
          </a:p>
        </p:txBody>
      </p:sp>
      <p:sp>
        <p:nvSpPr>
          <p:cNvPr id="51" name="Flowchart: Process 50"/>
          <p:cNvSpPr/>
          <p:nvPr/>
        </p:nvSpPr>
        <p:spPr>
          <a:xfrm>
            <a:off x="6100893" y="324626"/>
            <a:ext cx="1014599" cy="305372"/>
          </a:xfrm>
          <a:prstGeom prst="flowChartProcess">
            <a:avLst/>
          </a:prstGeom>
          <a:solidFill>
            <a:srgbClr val="339966"/>
          </a:solidFill>
          <a:ln>
            <a:noFill/>
          </a:ln>
          <a:effectLst>
            <a:outerShdw blurRad="44450" dist="27940" dir="5400000" algn="ctr">
              <a:srgbClr val="000000">
                <a:alpha val="32000"/>
              </a:srgbClr>
            </a:outerShdw>
            <a:reflection blurRad="6350" stA="50000" endA="300" endPos="55500" dist="101600" dir="5400000" sy="-100000" algn="bl" rotWithShape="0"/>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defTabSz="914400" eaLnBrk="1" fontAlgn="auto" hangingPunct="1">
              <a:spcBef>
                <a:spcPts val="0"/>
              </a:spcBef>
              <a:spcAft>
                <a:spcPts val="0"/>
              </a:spcAft>
              <a:defRPr/>
            </a:pPr>
            <a:r>
              <a:rPr lang="en-US" dirty="0">
                <a:solidFill>
                  <a:prstClr val="white"/>
                </a:solidFill>
              </a:rPr>
              <a:t>Q 3</a:t>
            </a:r>
          </a:p>
        </p:txBody>
      </p:sp>
      <p:sp>
        <p:nvSpPr>
          <p:cNvPr id="52" name="Flowchart: Process 51"/>
          <p:cNvSpPr/>
          <p:nvPr/>
        </p:nvSpPr>
        <p:spPr>
          <a:xfrm>
            <a:off x="7115492" y="323171"/>
            <a:ext cx="1014599" cy="306324"/>
          </a:xfrm>
          <a:prstGeom prst="flowChartProcess">
            <a:avLst/>
          </a:prstGeom>
          <a:solidFill>
            <a:srgbClr val="008080"/>
          </a:solidFill>
          <a:ln>
            <a:noFill/>
          </a:ln>
          <a:effectLst>
            <a:outerShdw blurRad="44450" dist="27940" dir="5400000" algn="ctr">
              <a:srgbClr val="000000">
                <a:alpha val="32000"/>
              </a:srgbClr>
            </a:outerShdw>
            <a:reflection blurRad="6350" stA="50000" endA="300" endPos="55500" dist="101600" dir="5400000" sy="-100000" algn="bl" rotWithShape="0"/>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defTabSz="914400" eaLnBrk="1" fontAlgn="auto" hangingPunct="1">
              <a:spcBef>
                <a:spcPts val="0"/>
              </a:spcBef>
              <a:spcAft>
                <a:spcPts val="0"/>
              </a:spcAft>
              <a:defRPr/>
            </a:pPr>
            <a:r>
              <a:rPr lang="en-US" dirty="0">
                <a:solidFill>
                  <a:prstClr val="white"/>
                </a:solidFill>
              </a:rPr>
              <a:t>Q 4</a:t>
            </a:r>
          </a:p>
        </p:txBody>
      </p:sp>
      <p:sp>
        <p:nvSpPr>
          <p:cNvPr id="53" name="Flowchart: Process 52"/>
          <p:cNvSpPr/>
          <p:nvPr/>
        </p:nvSpPr>
        <p:spPr>
          <a:xfrm>
            <a:off x="8130093" y="1083"/>
            <a:ext cx="1013908" cy="316954"/>
          </a:xfrm>
          <a:prstGeom prst="flowChartProcess">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anchor="ctr"/>
          <a:lstStyle/>
          <a:p>
            <a:pPr algn="ctr" defTabSz="914400" eaLnBrk="1" fontAlgn="auto" hangingPunct="1">
              <a:spcBef>
                <a:spcPts val="0"/>
              </a:spcBef>
              <a:spcAft>
                <a:spcPts val="0"/>
              </a:spcAft>
              <a:defRPr/>
            </a:pPr>
            <a:r>
              <a:rPr lang="en-US" dirty="0">
                <a:solidFill>
                  <a:prstClr val="white"/>
                </a:solidFill>
              </a:rPr>
              <a:t>2014</a:t>
            </a:r>
          </a:p>
        </p:txBody>
      </p:sp>
      <p:sp>
        <p:nvSpPr>
          <p:cNvPr id="54" name="Flowchart: Process 53"/>
          <p:cNvSpPr/>
          <p:nvPr/>
        </p:nvSpPr>
        <p:spPr>
          <a:xfrm>
            <a:off x="8130092" y="321305"/>
            <a:ext cx="1014599" cy="306324"/>
          </a:xfrm>
          <a:prstGeom prst="flowChartProcess">
            <a:avLst/>
          </a:prstGeom>
          <a:solidFill>
            <a:srgbClr val="BC4744"/>
          </a:solidFill>
          <a:ln>
            <a:noFill/>
          </a:ln>
          <a:effectLst>
            <a:outerShdw blurRad="44450" dist="27940" dir="5400000" algn="ctr">
              <a:srgbClr val="000000">
                <a:alpha val="32000"/>
              </a:srgbClr>
            </a:outerShdw>
            <a:reflection blurRad="6350" stA="50000" endA="300" endPos="55500" dist="101600" dir="5400000" sy="-100000" algn="bl" rotWithShape="0"/>
            <a:softEdge rad="12700"/>
          </a:effectLst>
          <a:scene3d>
            <a:camera prst="orthographicFront">
              <a:rot lat="0" lon="0" rev="0"/>
            </a:camera>
            <a:lightRig rig="balanced" dir="t">
              <a:rot lat="0" lon="0" rev="8700000"/>
            </a:lightRig>
          </a:scene3d>
          <a:sp3d>
            <a:bevelT w="190500" h="38100"/>
          </a:sp3d>
        </p:spPr>
        <p:style>
          <a:lnRef idx="1">
            <a:schemeClr val="accent2"/>
          </a:lnRef>
          <a:fillRef idx="1002">
            <a:schemeClr val="dk2"/>
          </a:fillRef>
          <a:effectRef idx="1">
            <a:schemeClr val="accent2"/>
          </a:effectRef>
          <a:fontRef idx="minor">
            <a:schemeClr val="dk1"/>
          </a:fontRef>
        </p:style>
        <p:txBody>
          <a:bodyPr anchor="ctr"/>
          <a:lstStyle/>
          <a:p>
            <a:pPr algn="ctr" defTabSz="914400" eaLnBrk="1" fontAlgn="auto" hangingPunct="1">
              <a:spcBef>
                <a:spcPts val="0"/>
              </a:spcBef>
              <a:spcAft>
                <a:spcPts val="0"/>
              </a:spcAft>
              <a:defRPr/>
            </a:pPr>
            <a:r>
              <a:rPr lang="en-US" dirty="0">
                <a:solidFill>
                  <a:prstClr val="white"/>
                </a:solidFill>
              </a:rPr>
              <a:t>Q 1</a:t>
            </a:r>
          </a:p>
        </p:txBody>
      </p:sp>
      <p:sp>
        <p:nvSpPr>
          <p:cNvPr id="14365" name="Text Box 3"/>
          <p:cNvSpPr txBox="1">
            <a:spLocks noChangeArrowheads="1"/>
          </p:cNvSpPr>
          <p:nvPr/>
        </p:nvSpPr>
        <p:spPr bwMode="auto">
          <a:xfrm rot="-5400000">
            <a:off x="7227094" y="2499519"/>
            <a:ext cx="3190875" cy="369887"/>
          </a:xfrm>
          <a:prstGeom prst="rect">
            <a:avLst/>
          </a:prstGeom>
          <a:noFill/>
          <a:ln w="9525">
            <a:noFill/>
            <a:miter lim="800000"/>
            <a:headEnd/>
            <a:tailEnd/>
          </a:ln>
        </p:spPr>
        <p:txBody>
          <a:bodyPr>
            <a:spAutoFit/>
          </a:bodyPr>
          <a:lstStyle/>
          <a:p>
            <a:pPr defTabSz="914400"/>
            <a:r>
              <a:rPr lang="en-US">
                <a:solidFill>
                  <a:srgbClr val="FFFFFF"/>
                </a:solidFill>
              </a:rPr>
              <a:t> </a:t>
            </a:r>
            <a:r>
              <a:rPr lang="en-US">
                <a:solidFill>
                  <a:srgbClr val="FFFFFF"/>
                </a:solidFill>
                <a:latin typeface="Calibri" pitchFamily="34" charset="0"/>
              </a:rPr>
              <a:t>February 2014</a:t>
            </a:r>
          </a:p>
        </p:txBody>
      </p:sp>
      <p:sp>
        <p:nvSpPr>
          <p:cNvPr id="37" name="Rectangle 36"/>
          <p:cNvSpPr/>
          <p:nvPr/>
        </p:nvSpPr>
        <p:spPr>
          <a:xfrm>
            <a:off x="4343400" y="1879853"/>
            <a:ext cx="4293990" cy="36260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a:solidFill>
                <a:prstClr val="white"/>
              </a:solidFill>
            </a:endParaRPr>
          </a:p>
        </p:txBody>
      </p:sp>
      <p:sp>
        <p:nvSpPr>
          <p:cNvPr id="14369" name="Text Box 3"/>
          <p:cNvSpPr txBox="1">
            <a:spLocks noChangeArrowheads="1"/>
          </p:cNvSpPr>
          <p:nvPr/>
        </p:nvSpPr>
        <p:spPr bwMode="auto">
          <a:xfrm>
            <a:off x="3919538" y="1879600"/>
            <a:ext cx="4826000" cy="369888"/>
          </a:xfrm>
          <a:prstGeom prst="rect">
            <a:avLst/>
          </a:prstGeom>
          <a:noFill/>
          <a:ln w="9525">
            <a:noFill/>
            <a:miter lim="800000"/>
            <a:headEnd/>
            <a:tailEnd/>
          </a:ln>
        </p:spPr>
        <p:txBody>
          <a:bodyPr>
            <a:spAutoFit/>
          </a:bodyPr>
          <a:lstStyle/>
          <a:p>
            <a:pPr defTabSz="914400"/>
            <a:r>
              <a:rPr lang="en-US" b="1">
                <a:solidFill>
                  <a:srgbClr val="FFFFFF"/>
                </a:solidFill>
                <a:latin typeface="Calibri" pitchFamily="34" charset="0"/>
              </a:rPr>
              <a:t>6.1  Develop Vision Framework</a:t>
            </a:r>
          </a:p>
        </p:txBody>
      </p:sp>
      <p:sp>
        <p:nvSpPr>
          <p:cNvPr id="63" name="Rectangle 62"/>
          <p:cNvSpPr/>
          <p:nvPr/>
        </p:nvSpPr>
        <p:spPr>
          <a:xfrm>
            <a:off x="4931229" y="2300294"/>
            <a:ext cx="3706162" cy="36260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a:solidFill>
                <a:prstClr val="white"/>
              </a:solidFill>
            </a:endParaRPr>
          </a:p>
        </p:txBody>
      </p:sp>
      <p:sp>
        <p:nvSpPr>
          <p:cNvPr id="14373" name="Text Box 3"/>
          <p:cNvSpPr txBox="1">
            <a:spLocks noChangeArrowheads="1"/>
          </p:cNvSpPr>
          <p:nvPr/>
        </p:nvSpPr>
        <p:spPr bwMode="auto">
          <a:xfrm>
            <a:off x="2108200" y="2305050"/>
            <a:ext cx="6594475" cy="368300"/>
          </a:xfrm>
          <a:prstGeom prst="rect">
            <a:avLst/>
          </a:prstGeom>
          <a:noFill/>
          <a:ln w="9525">
            <a:noFill/>
            <a:miter lim="800000"/>
            <a:headEnd/>
            <a:tailEnd/>
          </a:ln>
        </p:spPr>
        <p:txBody>
          <a:bodyPr>
            <a:spAutoFit/>
          </a:bodyPr>
          <a:lstStyle/>
          <a:p>
            <a:pPr algn="r" defTabSz="914400"/>
            <a:r>
              <a:rPr lang="en-US" b="1">
                <a:solidFill>
                  <a:srgbClr val="FFFFFF"/>
                </a:solidFill>
                <a:latin typeface="Calibri" pitchFamily="34" charset="0"/>
              </a:rPr>
              <a:t>6.2  Develop Blueprint Integration Strategy </a:t>
            </a:r>
          </a:p>
        </p:txBody>
      </p:sp>
      <p:sp>
        <p:nvSpPr>
          <p:cNvPr id="65" name="Rectangle 64"/>
          <p:cNvSpPr/>
          <p:nvPr/>
        </p:nvSpPr>
        <p:spPr>
          <a:xfrm>
            <a:off x="5086294" y="2715755"/>
            <a:ext cx="3241277" cy="36260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a:solidFill>
                <a:prstClr val="white"/>
              </a:solidFill>
            </a:endParaRPr>
          </a:p>
        </p:txBody>
      </p:sp>
      <p:sp>
        <p:nvSpPr>
          <p:cNvPr id="14377" name="Text Box 3"/>
          <p:cNvSpPr txBox="1">
            <a:spLocks noChangeArrowheads="1"/>
          </p:cNvSpPr>
          <p:nvPr/>
        </p:nvSpPr>
        <p:spPr bwMode="auto">
          <a:xfrm>
            <a:off x="4648200" y="2730500"/>
            <a:ext cx="3944938" cy="369888"/>
          </a:xfrm>
          <a:prstGeom prst="rect">
            <a:avLst/>
          </a:prstGeom>
          <a:noFill/>
          <a:ln w="9525">
            <a:noFill/>
            <a:miter lim="800000"/>
            <a:headEnd/>
            <a:tailEnd/>
          </a:ln>
        </p:spPr>
        <p:txBody>
          <a:bodyPr>
            <a:spAutoFit/>
          </a:bodyPr>
          <a:lstStyle/>
          <a:p>
            <a:pPr defTabSz="914400"/>
            <a:r>
              <a:rPr lang="en-US" b="1">
                <a:solidFill>
                  <a:srgbClr val="FFFFFF"/>
                </a:solidFill>
                <a:latin typeface="Calibri" pitchFamily="34" charset="0"/>
              </a:rPr>
              <a:t>6.3  Identify Paths to Implementation </a:t>
            </a:r>
          </a:p>
        </p:txBody>
      </p:sp>
      <p:sp>
        <p:nvSpPr>
          <p:cNvPr id="68" name="Rectangle 67"/>
          <p:cNvSpPr/>
          <p:nvPr/>
        </p:nvSpPr>
        <p:spPr>
          <a:xfrm>
            <a:off x="6350023" y="3135256"/>
            <a:ext cx="1780067" cy="36260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a:solidFill>
                <a:prstClr val="white"/>
              </a:solidFill>
            </a:endParaRPr>
          </a:p>
        </p:txBody>
      </p:sp>
      <p:sp>
        <p:nvSpPr>
          <p:cNvPr id="14381" name="Text Box 3"/>
          <p:cNvSpPr txBox="1">
            <a:spLocks noChangeArrowheads="1"/>
          </p:cNvSpPr>
          <p:nvPr/>
        </p:nvSpPr>
        <p:spPr bwMode="auto">
          <a:xfrm>
            <a:off x="2328863" y="3138488"/>
            <a:ext cx="5672137" cy="369887"/>
          </a:xfrm>
          <a:prstGeom prst="rect">
            <a:avLst/>
          </a:prstGeom>
          <a:noFill/>
          <a:ln w="9525">
            <a:noFill/>
            <a:miter lim="800000"/>
            <a:headEnd/>
            <a:tailEnd/>
          </a:ln>
        </p:spPr>
        <p:txBody>
          <a:bodyPr>
            <a:spAutoFit/>
          </a:bodyPr>
          <a:lstStyle/>
          <a:p>
            <a:pPr algn="r" defTabSz="914400"/>
            <a:r>
              <a:rPr lang="en-US" b="1">
                <a:solidFill>
                  <a:srgbClr val="FFFFFF"/>
                </a:solidFill>
                <a:latin typeface="Calibri" pitchFamily="34" charset="0"/>
              </a:rPr>
              <a:t>6.4  Vision Adoption </a:t>
            </a:r>
          </a:p>
        </p:txBody>
      </p:sp>
      <p:sp>
        <p:nvSpPr>
          <p:cNvPr id="70" name="Rectangle 69"/>
          <p:cNvSpPr/>
          <p:nvPr/>
        </p:nvSpPr>
        <p:spPr>
          <a:xfrm>
            <a:off x="5593593" y="3560569"/>
            <a:ext cx="3043798" cy="36260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a:solidFill>
                <a:prstClr val="white"/>
              </a:solidFill>
            </a:endParaRPr>
          </a:p>
        </p:txBody>
      </p:sp>
      <p:sp>
        <p:nvSpPr>
          <p:cNvPr id="14385" name="Text Box 3"/>
          <p:cNvSpPr txBox="1">
            <a:spLocks noChangeArrowheads="1"/>
          </p:cNvSpPr>
          <p:nvPr/>
        </p:nvSpPr>
        <p:spPr bwMode="auto">
          <a:xfrm>
            <a:off x="1257300" y="3563938"/>
            <a:ext cx="7335838" cy="369887"/>
          </a:xfrm>
          <a:prstGeom prst="rect">
            <a:avLst/>
          </a:prstGeom>
          <a:noFill/>
          <a:ln w="9525">
            <a:noFill/>
            <a:miter lim="800000"/>
            <a:headEnd/>
            <a:tailEnd/>
          </a:ln>
        </p:spPr>
        <p:txBody>
          <a:bodyPr>
            <a:spAutoFit/>
          </a:bodyPr>
          <a:lstStyle/>
          <a:p>
            <a:pPr algn="r" defTabSz="914400"/>
            <a:r>
              <a:rPr lang="en-US" b="1">
                <a:solidFill>
                  <a:srgbClr val="FFFFFF"/>
                </a:solidFill>
                <a:latin typeface="Calibri" pitchFamily="34" charset="0"/>
              </a:rPr>
              <a:t>6.5  Integrate Regional Blueprint into Strategic Planning </a:t>
            </a:r>
          </a:p>
        </p:txBody>
      </p:sp>
      <p:sp>
        <p:nvSpPr>
          <p:cNvPr id="72" name="Rectangle 71"/>
          <p:cNvSpPr/>
          <p:nvPr/>
        </p:nvSpPr>
        <p:spPr>
          <a:xfrm>
            <a:off x="5593593" y="3984944"/>
            <a:ext cx="3043453" cy="36260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a:solidFill>
                <a:prstClr val="white"/>
              </a:solidFill>
            </a:endParaRPr>
          </a:p>
        </p:txBody>
      </p:sp>
      <p:sp>
        <p:nvSpPr>
          <p:cNvPr id="14389" name="Text Box 3"/>
          <p:cNvSpPr txBox="1">
            <a:spLocks noChangeArrowheads="1"/>
          </p:cNvSpPr>
          <p:nvPr/>
        </p:nvSpPr>
        <p:spPr bwMode="auto">
          <a:xfrm>
            <a:off x="206375" y="3989388"/>
            <a:ext cx="8431213" cy="368300"/>
          </a:xfrm>
          <a:prstGeom prst="rect">
            <a:avLst/>
          </a:prstGeom>
          <a:noFill/>
          <a:ln w="9525">
            <a:noFill/>
            <a:miter lim="800000"/>
            <a:headEnd/>
            <a:tailEnd/>
          </a:ln>
        </p:spPr>
        <p:txBody>
          <a:bodyPr>
            <a:spAutoFit/>
          </a:bodyPr>
          <a:lstStyle/>
          <a:p>
            <a:pPr algn="r" defTabSz="914400"/>
            <a:r>
              <a:rPr lang="en-US" b="1">
                <a:solidFill>
                  <a:srgbClr val="FFFFFF"/>
                </a:solidFill>
                <a:latin typeface="Calibri" pitchFamily="34" charset="0"/>
              </a:rPr>
              <a:t>6.6  Identify, Scope &amp; Implement Demonstration Projects</a:t>
            </a:r>
          </a:p>
        </p:txBody>
      </p:sp>
      <p:sp>
        <p:nvSpPr>
          <p:cNvPr id="74" name="Rectangle 73"/>
          <p:cNvSpPr/>
          <p:nvPr/>
        </p:nvSpPr>
        <p:spPr>
          <a:xfrm>
            <a:off x="4343400" y="4407443"/>
            <a:ext cx="4293645" cy="36260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a:solidFill>
                <a:prstClr val="white"/>
              </a:solidFill>
            </a:endParaRPr>
          </a:p>
        </p:txBody>
      </p:sp>
      <p:sp>
        <p:nvSpPr>
          <p:cNvPr id="14393" name="Text Box 3"/>
          <p:cNvSpPr txBox="1">
            <a:spLocks noChangeArrowheads="1"/>
          </p:cNvSpPr>
          <p:nvPr/>
        </p:nvSpPr>
        <p:spPr bwMode="auto">
          <a:xfrm>
            <a:off x="3919538" y="4411663"/>
            <a:ext cx="3613150" cy="368300"/>
          </a:xfrm>
          <a:prstGeom prst="rect">
            <a:avLst/>
          </a:prstGeom>
          <a:noFill/>
          <a:ln w="9525">
            <a:noFill/>
            <a:miter lim="800000"/>
            <a:headEnd/>
            <a:tailEnd/>
          </a:ln>
        </p:spPr>
        <p:txBody>
          <a:bodyPr>
            <a:spAutoFit/>
          </a:bodyPr>
          <a:lstStyle/>
          <a:p>
            <a:pPr defTabSz="914400"/>
            <a:r>
              <a:rPr lang="en-US" b="1">
                <a:solidFill>
                  <a:srgbClr val="FFFFFF"/>
                </a:solidFill>
                <a:latin typeface="Calibri" pitchFamily="34" charset="0"/>
              </a:rPr>
              <a:t>6.7  Create a Regional Tool Box</a:t>
            </a:r>
          </a:p>
        </p:txBody>
      </p:sp>
      <p:sp>
        <p:nvSpPr>
          <p:cNvPr id="76" name="Rectangle 75"/>
          <p:cNvSpPr/>
          <p:nvPr/>
        </p:nvSpPr>
        <p:spPr>
          <a:xfrm>
            <a:off x="6100895" y="4829113"/>
            <a:ext cx="2536150" cy="36260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a:solidFill>
                <a:prstClr val="white"/>
              </a:solidFill>
            </a:endParaRPr>
          </a:p>
        </p:txBody>
      </p:sp>
      <p:sp>
        <p:nvSpPr>
          <p:cNvPr id="14397" name="Text Box 3"/>
          <p:cNvSpPr txBox="1">
            <a:spLocks noChangeArrowheads="1"/>
          </p:cNvSpPr>
          <p:nvPr/>
        </p:nvSpPr>
        <p:spPr bwMode="auto">
          <a:xfrm>
            <a:off x="2271713" y="4832350"/>
            <a:ext cx="6365875" cy="369888"/>
          </a:xfrm>
          <a:prstGeom prst="rect">
            <a:avLst/>
          </a:prstGeom>
          <a:noFill/>
          <a:ln w="9525">
            <a:noFill/>
            <a:miter lim="800000"/>
            <a:headEnd/>
            <a:tailEnd/>
          </a:ln>
        </p:spPr>
        <p:txBody>
          <a:bodyPr>
            <a:spAutoFit/>
          </a:bodyPr>
          <a:lstStyle/>
          <a:p>
            <a:pPr algn="r" defTabSz="914400"/>
            <a:r>
              <a:rPr lang="en-US" b="1">
                <a:solidFill>
                  <a:srgbClr val="FFFFFF"/>
                </a:solidFill>
                <a:latin typeface="Calibri" pitchFamily="34" charset="0"/>
              </a:rPr>
              <a:t>6.8  Refine and Update Regional Blueprint </a:t>
            </a:r>
          </a:p>
        </p:txBody>
      </p:sp>
      <p:grpSp>
        <p:nvGrpSpPr>
          <p:cNvPr id="14398" name="Group 44"/>
          <p:cNvGrpSpPr>
            <a:grpSpLocks/>
          </p:cNvGrpSpPr>
          <p:nvPr/>
        </p:nvGrpSpPr>
        <p:grpSpPr bwMode="auto">
          <a:xfrm>
            <a:off x="4343400" y="906463"/>
            <a:ext cx="4343400" cy="769937"/>
            <a:chOff x="4942135" y="5632042"/>
            <a:chExt cx="3860731" cy="769441"/>
          </a:xfrm>
        </p:grpSpPr>
        <p:graphicFrame>
          <p:nvGraphicFramePr>
            <p:cNvPr id="60" name="Diagram 59"/>
            <p:cNvGraphicFramePr/>
            <p:nvPr/>
          </p:nvGraphicFramePr>
          <p:xfrm>
            <a:off x="4942135" y="5654127"/>
            <a:ext cx="3782675" cy="7078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402" name="Text Box 3"/>
            <p:cNvSpPr txBox="1">
              <a:spLocks noChangeArrowheads="1"/>
            </p:cNvSpPr>
            <p:nvPr/>
          </p:nvSpPr>
          <p:spPr bwMode="auto">
            <a:xfrm>
              <a:off x="5011940" y="5632042"/>
              <a:ext cx="3790926" cy="769441"/>
            </a:xfrm>
            <a:prstGeom prst="rect">
              <a:avLst/>
            </a:prstGeom>
            <a:noFill/>
            <a:ln w="9525">
              <a:noFill/>
              <a:miter lim="800000"/>
              <a:headEnd/>
              <a:tailEnd/>
            </a:ln>
          </p:spPr>
          <p:txBody>
            <a:bodyPr>
              <a:spAutoFit/>
            </a:bodyPr>
            <a:lstStyle/>
            <a:p>
              <a:pPr defTabSz="914400" eaLnBrk="1" hangingPunct="1"/>
              <a:r>
                <a:rPr lang="en-US" sz="2200" b="1">
                  <a:solidFill>
                    <a:srgbClr val="FFFFFF"/>
                  </a:solidFill>
                  <a:latin typeface="Calibri" pitchFamily="34" charset="0"/>
                </a:rPr>
                <a:t>Task 6</a:t>
              </a:r>
              <a:r>
                <a:rPr lang="en-US" sz="2200">
                  <a:solidFill>
                    <a:srgbClr val="FFFFFF"/>
                  </a:solidFill>
                  <a:latin typeface="Calibri" pitchFamily="34" charset="0"/>
                </a:rPr>
                <a:t>: Developing Blueprint  </a:t>
              </a:r>
            </a:p>
            <a:p>
              <a:pPr defTabSz="914400" eaLnBrk="1" hangingPunct="1"/>
              <a:r>
                <a:rPr lang="en-US" sz="2200">
                  <a:solidFill>
                    <a:srgbClr val="FFFFFF"/>
                  </a:solidFill>
                  <a:latin typeface="Calibri" pitchFamily="34" charset="0"/>
                </a:rPr>
                <a:t>&amp; Implementation</a:t>
              </a:r>
            </a:p>
          </p:txBody>
        </p:sp>
      </p:grpSp>
      <p:cxnSp>
        <p:nvCxnSpPr>
          <p:cNvPr id="62" name="Straight Connector 61"/>
          <p:cNvCxnSpPr/>
          <p:nvPr/>
        </p:nvCxnSpPr>
        <p:spPr>
          <a:xfrm>
            <a:off x="4337050" y="635000"/>
            <a:ext cx="0" cy="29257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4332288" y="4406900"/>
            <a:ext cx="0" cy="79533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3" descr="M:\South Florida Regional Vision &amp; Blueprint\Interview\Reference\Woork Plan.jpg"/>
          <p:cNvPicPr>
            <a:picLocks noChangeAspect="1" noChangeArrowheads="1"/>
          </p:cNvPicPr>
          <p:nvPr/>
        </p:nvPicPr>
        <p:blipFill>
          <a:blip r:embed="rId3"/>
          <a:srcRect l="1703" t="3542" r="14992" b="3238"/>
          <a:stretch>
            <a:fillRect/>
          </a:stretch>
        </p:blipFill>
        <p:spPr bwMode="auto">
          <a:xfrm>
            <a:off x="6350" y="17463"/>
            <a:ext cx="9447213" cy="6840537"/>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1" name="Straight Connector 110"/>
          <p:cNvCxnSpPr/>
          <p:nvPr/>
        </p:nvCxnSpPr>
        <p:spPr>
          <a:xfrm rot="5400000" flipH="1" flipV="1">
            <a:off x="7275513" y="5232400"/>
            <a:ext cx="4762" cy="248443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 name="Straight Connector 110"/>
          <p:cNvCxnSpPr/>
          <p:nvPr/>
        </p:nvCxnSpPr>
        <p:spPr>
          <a:xfrm rot="5400000" flipH="1" flipV="1">
            <a:off x="7299325" y="5738813"/>
            <a:ext cx="0" cy="6096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 name="Straight Connector 110"/>
          <p:cNvCxnSpPr/>
          <p:nvPr/>
        </p:nvCxnSpPr>
        <p:spPr>
          <a:xfrm rot="5400000" flipH="1" flipV="1">
            <a:off x="6809582" y="5122069"/>
            <a:ext cx="0" cy="33813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7116762" y="5272088"/>
            <a:ext cx="12604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110"/>
          <p:cNvCxnSpPr/>
          <p:nvPr/>
        </p:nvCxnSpPr>
        <p:spPr>
          <a:xfrm rot="5400000" flipH="1" flipV="1">
            <a:off x="6577013" y="5030788"/>
            <a:ext cx="4762" cy="134461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82"/>
          <p:cNvCxnSpPr/>
          <p:nvPr/>
        </p:nvCxnSpPr>
        <p:spPr>
          <a:xfrm rot="5400000">
            <a:off x="6777831" y="5171282"/>
            <a:ext cx="94773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7091363" y="465138"/>
            <a:ext cx="0" cy="654050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6107113" y="482600"/>
            <a:ext cx="0" cy="6542088"/>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55"/>
          <p:cNvCxnSpPr/>
          <p:nvPr/>
        </p:nvCxnSpPr>
        <p:spPr>
          <a:xfrm>
            <a:off x="3067050" y="238125"/>
            <a:ext cx="0" cy="6542088"/>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110"/>
          <p:cNvCxnSpPr/>
          <p:nvPr/>
        </p:nvCxnSpPr>
        <p:spPr>
          <a:xfrm rot="5400000" flipH="1" flipV="1">
            <a:off x="6072982" y="4758531"/>
            <a:ext cx="152400" cy="111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rot="5400000" flipH="1" flipV="1">
            <a:off x="4075112" y="1163638"/>
            <a:ext cx="107632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9" name="Flowchart: Process 48"/>
          <p:cNvSpPr/>
          <p:nvPr/>
        </p:nvSpPr>
        <p:spPr>
          <a:xfrm>
            <a:off x="4081220" y="325191"/>
            <a:ext cx="1014599" cy="306324"/>
          </a:xfrm>
          <a:prstGeom prst="flowChartProcess">
            <a:avLst/>
          </a:prstGeom>
          <a:solidFill>
            <a:srgbClr val="333399"/>
          </a:solidFill>
          <a:ln>
            <a:noFill/>
          </a:ln>
          <a:effectLst>
            <a:outerShdw blurRad="44450" dist="27940" dir="5400000" algn="ctr">
              <a:srgbClr val="000000">
                <a:alpha val="32000"/>
              </a:srgbClr>
            </a:outerShdw>
            <a:reflection blurRad="6350" stA="50000" endA="300" endPos="55500" dist="101600" dir="5400000" sy="-100000" algn="bl" rotWithShape="0"/>
            <a:softEdge rad="12700"/>
          </a:effectLst>
          <a:scene3d>
            <a:camera prst="orthographicFront">
              <a:rot lat="0" lon="0" rev="0"/>
            </a:camera>
            <a:lightRig rig="balanced" dir="t">
              <a:rot lat="0" lon="0" rev="8700000"/>
            </a:lightRig>
          </a:scene3d>
          <a:sp3d>
            <a:bevelT w="190500" h="38100"/>
          </a:sp3d>
        </p:spPr>
        <p:style>
          <a:lnRef idx="1">
            <a:schemeClr val="accent2"/>
          </a:lnRef>
          <a:fillRef idx="1002">
            <a:schemeClr val="dk2"/>
          </a:fillRef>
          <a:effectRef idx="1">
            <a:schemeClr val="accent2"/>
          </a:effectRef>
          <a:fontRef idx="minor">
            <a:schemeClr val="dk1"/>
          </a:fontRef>
        </p:style>
        <p:txBody>
          <a:bodyPr anchor="ctr"/>
          <a:lstStyle/>
          <a:p>
            <a:pPr algn="ctr" defTabSz="914400" eaLnBrk="1" fontAlgn="auto" hangingPunct="1">
              <a:spcBef>
                <a:spcPts val="0"/>
              </a:spcBef>
              <a:spcAft>
                <a:spcPts val="0"/>
              </a:spcAft>
              <a:defRPr/>
            </a:pPr>
            <a:r>
              <a:rPr lang="en-US" dirty="0">
                <a:solidFill>
                  <a:prstClr val="white"/>
                </a:solidFill>
              </a:rPr>
              <a:t>Q 1</a:t>
            </a:r>
          </a:p>
        </p:txBody>
      </p:sp>
      <p:sp>
        <p:nvSpPr>
          <p:cNvPr id="51" name="Flowchart: Process 50"/>
          <p:cNvSpPr/>
          <p:nvPr/>
        </p:nvSpPr>
        <p:spPr>
          <a:xfrm>
            <a:off x="6100893" y="324626"/>
            <a:ext cx="1014599" cy="305372"/>
          </a:xfrm>
          <a:prstGeom prst="flowChartProcess">
            <a:avLst/>
          </a:prstGeom>
          <a:solidFill>
            <a:srgbClr val="339966"/>
          </a:solidFill>
          <a:ln>
            <a:noFill/>
          </a:ln>
          <a:effectLst>
            <a:outerShdw blurRad="44450" dist="27940" dir="5400000" algn="ctr">
              <a:srgbClr val="000000">
                <a:alpha val="32000"/>
              </a:srgbClr>
            </a:outerShdw>
            <a:reflection blurRad="6350" stA="50000" endA="300" endPos="55500" dist="101600" dir="5400000" sy="-100000" algn="bl" rotWithShape="0"/>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defTabSz="914400" eaLnBrk="1" fontAlgn="auto" hangingPunct="1">
              <a:spcBef>
                <a:spcPts val="0"/>
              </a:spcBef>
              <a:spcAft>
                <a:spcPts val="0"/>
              </a:spcAft>
              <a:defRPr/>
            </a:pPr>
            <a:r>
              <a:rPr lang="en-US" dirty="0">
                <a:solidFill>
                  <a:prstClr val="white"/>
                </a:solidFill>
              </a:rPr>
              <a:t>Q 3</a:t>
            </a:r>
          </a:p>
        </p:txBody>
      </p:sp>
      <p:cxnSp>
        <p:nvCxnSpPr>
          <p:cNvPr id="9" name="Straight Connector 114"/>
          <p:cNvCxnSpPr/>
          <p:nvPr/>
        </p:nvCxnSpPr>
        <p:spPr>
          <a:xfrm rot="5400000" flipH="1" flipV="1">
            <a:off x="5368926" y="1766887"/>
            <a:ext cx="0" cy="65087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10"/>
          <p:cNvCxnSpPr/>
          <p:nvPr/>
        </p:nvCxnSpPr>
        <p:spPr>
          <a:xfrm rot="5400000" flipH="1" flipV="1">
            <a:off x="4978400" y="1243013"/>
            <a:ext cx="12573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4"/>
          <p:cNvCxnSpPr/>
          <p:nvPr/>
        </p:nvCxnSpPr>
        <p:spPr>
          <a:xfrm rot="5400000" flipH="1" flipV="1">
            <a:off x="4441826" y="1354137"/>
            <a:ext cx="0" cy="6064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10"/>
          <p:cNvCxnSpPr/>
          <p:nvPr/>
        </p:nvCxnSpPr>
        <p:spPr>
          <a:xfrm rot="5400000" flipH="1" flipV="1">
            <a:off x="5196682" y="4079081"/>
            <a:ext cx="0" cy="17446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82"/>
          <p:cNvCxnSpPr/>
          <p:nvPr/>
        </p:nvCxnSpPr>
        <p:spPr>
          <a:xfrm rot="5400000">
            <a:off x="6604000" y="4957763"/>
            <a:ext cx="627063" cy="15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rot="5400000">
            <a:off x="5514976" y="3752850"/>
            <a:ext cx="6242050" cy="317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flipH="1" flipV="1">
            <a:off x="-203200" y="6207126"/>
            <a:ext cx="1273175" cy="127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439738" y="503238"/>
            <a:ext cx="36512" cy="52165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8131175" y="323850"/>
            <a:ext cx="0" cy="654050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55"/>
          <p:cNvCxnSpPr/>
          <p:nvPr/>
        </p:nvCxnSpPr>
        <p:spPr>
          <a:xfrm>
            <a:off x="5086350" y="323850"/>
            <a:ext cx="0" cy="6542088"/>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4071938" y="398463"/>
            <a:ext cx="0" cy="654050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2043113" y="307975"/>
            <a:ext cx="0" cy="6542088"/>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027113" y="317500"/>
            <a:ext cx="0" cy="654050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Flowchart: Process 3"/>
          <p:cNvSpPr/>
          <p:nvPr/>
        </p:nvSpPr>
        <p:spPr>
          <a:xfrm>
            <a:off x="0" y="0"/>
            <a:ext cx="4071695" cy="316954"/>
          </a:xfrm>
          <a:prstGeom prst="flowChartProcess">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anchor="ctr"/>
          <a:lstStyle/>
          <a:p>
            <a:pPr algn="ctr" defTabSz="914400" eaLnBrk="1" fontAlgn="auto" hangingPunct="1">
              <a:spcBef>
                <a:spcPts val="0"/>
              </a:spcBef>
              <a:spcAft>
                <a:spcPts val="0"/>
              </a:spcAft>
              <a:defRPr/>
            </a:pPr>
            <a:r>
              <a:rPr lang="en-US" dirty="0">
                <a:solidFill>
                  <a:prstClr val="white"/>
                </a:solidFill>
              </a:rPr>
              <a:t>2010</a:t>
            </a:r>
          </a:p>
        </p:txBody>
      </p:sp>
      <p:sp>
        <p:nvSpPr>
          <p:cNvPr id="27" name="Flowchart: Process 26"/>
          <p:cNvSpPr/>
          <p:nvPr/>
        </p:nvSpPr>
        <p:spPr>
          <a:xfrm>
            <a:off x="13300" y="328209"/>
            <a:ext cx="1014599" cy="306324"/>
          </a:xfrm>
          <a:prstGeom prst="flowChartProcess">
            <a:avLst/>
          </a:prstGeom>
          <a:solidFill>
            <a:srgbClr val="333399"/>
          </a:solidFill>
          <a:ln>
            <a:noFill/>
          </a:ln>
          <a:effectLst>
            <a:outerShdw blurRad="44450" dist="27940" dir="5400000" algn="ctr">
              <a:srgbClr val="000000">
                <a:alpha val="32000"/>
              </a:srgbClr>
            </a:outerShdw>
            <a:reflection blurRad="6350" stA="50000" endA="300" endPos="55500" dist="101600" dir="5400000" sy="-100000" algn="bl" rotWithShape="0"/>
            <a:softEdge rad="12700"/>
          </a:effectLst>
          <a:scene3d>
            <a:camera prst="orthographicFront">
              <a:rot lat="0" lon="0" rev="0"/>
            </a:camera>
            <a:lightRig rig="balanced" dir="t">
              <a:rot lat="0" lon="0" rev="8700000"/>
            </a:lightRig>
          </a:scene3d>
          <a:sp3d>
            <a:bevelT w="190500" h="38100"/>
          </a:sp3d>
        </p:spPr>
        <p:style>
          <a:lnRef idx="1">
            <a:schemeClr val="accent2"/>
          </a:lnRef>
          <a:fillRef idx="1002">
            <a:schemeClr val="dk2"/>
          </a:fillRef>
          <a:effectRef idx="1">
            <a:schemeClr val="accent2"/>
          </a:effectRef>
          <a:fontRef idx="minor">
            <a:schemeClr val="dk1"/>
          </a:fontRef>
        </p:style>
        <p:txBody>
          <a:bodyPr anchor="ctr"/>
          <a:lstStyle/>
          <a:p>
            <a:pPr algn="ctr" defTabSz="914400" eaLnBrk="1" fontAlgn="auto" hangingPunct="1">
              <a:spcBef>
                <a:spcPts val="0"/>
              </a:spcBef>
              <a:spcAft>
                <a:spcPts val="0"/>
              </a:spcAft>
              <a:defRPr/>
            </a:pPr>
            <a:r>
              <a:rPr lang="en-US" dirty="0">
                <a:solidFill>
                  <a:prstClr val="white"/>
                </a:solidFill>
              </a:rPr>
              <a:t>Q 1</a:t>
            </a:r>
          </a:p>
        </p:txBody>
      </p:sp>
      <p:sp>
        <p:nvSpPr>
          <p:cNvPr id="28" name="Flowchart: Process 27"/>
          <p:cNvSpPr/>
          <p:nvPr/>
        </p:nvSpPr>
        <p:spPr>
          <a:xfrm>
            <a:off x="1027898" y="327872"/>
            <a:ext cx="1014599" cy="307658"/>
          </a:xfrm>
          <a:prstGeom prst="flowChartProcess">
            <a:avLst/>
          </a:prstGeom>
          <a:solidFill>
            <a:srgbClr val="3366CC"/>
          </a:solidFill>
          <a:ln>
            <a:noFill/>
          </a:ln>
          <a:effectLst>
            <a:outerShdw blurRad="44450" dist="27940" dir="5400000" algn="ctr">
              <a:srgbClr val="000000">
                <a:alpha val="32000"/>
              </a:srgbClr>
            </a:outerShdw>
            <a:reflection blurRad="6350" stA="50000" endA="300" endPos="55500" dist="101600" dir="5400000" sy="-100000" algn="bl" rotWithShape="0"/>
            <a:softEdge rad="12700"/>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defTabSz="914400" eaLnBrk="1" fontAlgn="auto" hangingPunct="1">
              <a:spcBef>
                <a:spcPts val="0"/>
              </a:spcBef>
              <a:spcAft>
                <a:spcPts val="0"/>
              </a:spcAft>
              <a:defRPr/>
            </a:pPr>
            <a:r>
              <a:rPr lang="en-US" dirty="0">
                <a:solidFill>
                  <a:prstClr val="white"/>
                </a:solidFill>
              </a:rPr>
              <a:t>Q 2</a:t>
            </a:r>
          </a:p>
        </p:txBody>
      </p:sp>
      <p:sp>
        <p:nvSpPr>
          <p:cNvPr id="29" name="Flowchart: Process 28"/>
          <p:cNvSpPr/>
          <p:nvPr/>
        </p:nvSpPr>
        <p:spPr>
          <a:xfrm>
            <a:off x="2042497" y="327879"/>
            <a:ext cx="1014599" cy="305372"/>
          </a:xfrm>
          <a:prstGeom prst="flowChartProcess">
            <a:avLst/>
          </a:prstGeom>
          <a:solidFill>
            <a:srgbClr val="339966"/>
          </a:solidFill>
          <a:ln>
            <a:noFill/>
          </a:ln>
          <a:effectLst>
            <a:outerShdw blurRad="44450" dist="27940" dir="5400000" algn="ctr">
              <a:srgbClr val="000000">
                <a:alpha val="32000"/>
              </a:srgbClr>
            </a:outerShdw>
            <a:reflection blurRad="6350" stA="50000" endA="300" endPos="55500" dist="101600" dir="5400000" sy="-100000" algn="bl" rotWithShape="0"/>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defTabSz="914400" eaLnBrk="1" fontAlgn="auto" hangingPunct="1">
              <a:spcBef>
                <a:spcPts val="0"/>
              </a:spcBef>
              <a:spcAft>
                <a:spcPts val="0"/>
              </a:spcAft>
              <a:defRPr/>
            </a:pPr>
            <a:r>
              <a:rPr lang="en-US" dirty="0">
                <a:solidFill>
                  <a:prstClr val="white"/>
                </a:solidFill>
              </a:rPr>
              <a:t>Q 3</a:t>
            </a:r>
          </a:p>
        </p:txBody>
      </p:sp>
      <p:sp>
        <p:nvSpPr>
          <p:cNvPr id="30" name="Flowchart: Process 29"/>
          <p:cNvSpPr/>
          <p:nvPr/>
        </p:nvSpPr>
        <p:spPr>
          <a:xfrm>
            <a:off x="3057096" y="328209"/>
            <a:ext cx="1014599" cy="305041"/>
          </a:xfrm>
          <a:prstGeom prst="flowChartProcess">
            <a:avLst/>
          </a:prstGeom>
          <a:solidFill>
            <a:srgbClr val="008080"/>
          </a:solidFill>
          <a:ln>
            <a:noFill/>
          </a:ln>
          <a:effectLst>
            <a:outerShdw blurRad="44450" dist="27940" dir="5400000" algn="ctr">
              <a:srgbClr val="000000">
                <a:alpha val="32000"/>
              </a:srgbClr>
            </a:outerShdw>
            <a:reflection blurRad="6350" stA="50000" endA="300" endPos="55500" dist="101600" dir="5400000" sy="-100000" algn="bl" rotWithShape="0"/>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defTabSz="914400" eaLnBrk="1" fontAlgn="auto" hangingPunct="1">
              <a:spcBef>
                <a:spcPts val="0"/>
              </a:spcBef>
              <a:spcAft>
                <a:spcPts val="0"/>
              </a:spcAft>
              <a:defRPr/>
            </a:pPr>
            <a:r>
              <a:rPr lang="en-US" dirty="0">
                <a:solidFill>
                  <a:prstClr val="white"/>
                </a:solidFill>
              </a:rPr>
              <a:t>Q 4</a:t>
            </a:r>
          </a:p>
        </p:txBody>
      </p:sp>
      <p:sp>
        <p:nvSpPr>
          <p:cNvPr id="48" name="Flowchart: Process 47"/>
          <p:cNvSpPr/>
          <p:nvPr/>
        </p:nvSpPr>
        <p:spPr>
          <a:xfrm>
            <a:off x="4071696" y="167"/>
            <a:ext cx="4058396" cy="316954"/>
          </a:xfrm>
          <a:prstGeom prst="flowChartProcess">
            <a:avLst/>
          </a:prstGeom>
          <a:solidFill>
            <a:schemeClr val="tx1">
              <a:lumMod val="75000"/>
              <a:lumOff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anchor="ctr"/>
          <a:lstStyle/>
          <a:p>
            <a:pPr algn="ctr" defTabSz="914400" eaLnBrk="1" fontAlgn="auto" hangingPunct="1">
              <a:spcBef>
                <a:spcPts val="0"/>
              </a:spcBef>
              <a:spcAft>
                <a:spcPts val="0"/>
              </a:spcAft>
              <a:defRPr/>
            </a:pPr>
            <a:r>
              <a:rPr lang="en-US" dirty="0">
                <a:solidFill>
                  <a:prstClr val="white"/>
                </a:solidFill>
              </a:rPr>
              <a:t>2011</a:t>
            </a:r>
          </a:p>
        </p:txBody>
      </p:sp>
      <p:sp>
        <p:nvSpPr>
          <p:cNvPr id="50" name="Flowchart: Process 49"/>
          <p:cNvSpPr/>
          <p:nvPr/>
        </p:nvSpPr>
        <p:spPr>
          <a:xfrm>
            <a:off x="5086294" y="325521"/>
            <a:ext cx="1014599" cy="307658"/>
          </a:xfrm>
          <a:prstGeom prst="flowChartProcess">
            <a:avLst/>
          </a:prstGeom>
          <a:solidFill>
            <a:srgbClr val="3366CC"/>
          </a:solidFill>
          <a:ln>
            <a:noFill/>
          </a:ln>
          <a:effectLst>
            <a:outerShdw blurRad="44450" dist="27940" dir="5400000" algn="ctr">
              <a:srgbClr val="000000">
                <a:alpha val="32000"/>
              </a:srgbClr>
            </a:outerShdw>
            <a:reflection blurRad="6350" stA="50000" endA="300" endPos="55500" dist="101600" dir="5400000" sy="-100000" algn="bl" rotWithShape="0"/>
            <a:softEdge rad="12700"/>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defTabSz="914400" eaLnBrk="1" fontAlgn="auto" hangingPunct="1">
              <a:spcBef>
                <a:spcPts val="0"/>
              </a:spcBef>
              <a:spcAft>
                <a:spcPts val="0"/>
              </a:spcAft>
              <a:defRPr/>
            </a:pPr>
            <a:r>
              <a:rPr lang="en-US" dirty="0">
                <a:solidFill>
                  <a:prstClr val="white"/>
                </a:solidFill>
              </a:rPr>
              <a:t>Q 2</a:t>
            </a:r>
          </a:p>
        </p:txBody>
      </p:sp>
      <p:sp>
        <p:nvSpPr>
          <p:cNvPr id="52" name="Flowchart: Process 51"/>
          <p:cNvSpPr/>
          <p:nvPr/>
        </p:nvSpPr>
        <p:spPr>
          <a:xfrm>
            <a:off x="7115492" y="323171"/>
            <a:ext cx="1014599" cy="306324"/>
          </a:xfrm>
          <a:prstGeom prst="flowChartProcess">
            <a:avLst/>
          </a:prstGeom>
          <a:solidFill>
            <a:srgbClr val="008080"/>
          </a:solidFill>
          <a:ln>
            <a:noFill/>
          </a:ln>
          <a:effectLst>
            <a:outerShdw blurRad="44450" dist="27940" dir="5400000" algn="ctr">
              <a:srgbClr val="000000">
                <a:alpha val="32000"/>
              </a:srgbClr>
            </a:outerShdw>
            <a:reflection blurRad="6350" stA="50000" endA="300" endPos="55500" dist="101600" dir="5400000" sy="-100000" algn="bl" rotWithShape="0"/>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defTabSz="914400" eaLnBrk="1" fontAlgn="auto" hangingPunct="1">
              <a:spcBef>
                <a:spcPts val="0"/>
              </a:spcBef>
              <a:spcAft>
                <a:spcPts val="0"/>
              </a:spcAft>
              <a:defRPr/>
            </a:pPr>
            <a:r>
              <a:rPr lang="en-US" dirty="0">
                <a:solidFill>
                  <a:prstClr val="white"/>
                </a:solidFill>
              </a:rPr>
              <a:t>Q 4</a:t>
            </a:r>
          </a:p>
        </p:txBody>
      </p:sp>
      <p:sp>
        <p:nvSpPr>
          <p:cNvPr id="53" name="Flowchart: Process 52"/>
          <p:cNvSpPr/>
          <p:nvPr/>
        </p:nvSpPr>
        <p:spPr>
          <a:xfrm>
            <a:off x="8130093" y="1083"/>
            <a:ext cx="1013908" cy="316954"/>
          </a:xfrm>
          <a:prstGeom prst="flowChartProcess">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anchor="ctr"/>
          <a:lstStyle/>
          <a:p>
            <a:pPr algn="ctr" defTabSz="914400" eaLnBrk="1" fontAlgn="auto" hangingPunct="1">
              <a:spcBef>
                <a:spcPts val="0"/>
              </a:spcBef>
              <a:spcAft>
                <a:spcPts val="0"/>
              </a:spcAft>
              <a:defRPr/>
            </a:pPr>
            <a:r>
              <a:rPr lang="en-US" dirty="0">
                <a:solidFill>
                  <a:prstClr val="white"/>
                </a:solidFill>
              </a:rPr>
              <a:t>2012</a:t>
            </a:r>
          </a:p>
        </p:txBody>
      </p:sp>
      <p:sp>
        <p:nvSpPr>
          <p:cNvPr id="54" name="Flowchart: Process 53"/>
          <p:cNvSpPr/>
          <p:nvPr/>
        </p:nvSpPr>
        <p:spPr>
          <a:xfrm>
            <a:off x="8130092" y="321305"/>
            <a:ext cx="1014599" cy="306324"/>
          </a:xfrm>
          <a:prstGeom prst="flowChartProcess">
            <a:avLst/>
          </a:prstGeom>
          <a:solidFill>
            <a:srgbClr val="BC4744"/>
          </a:solidFill>
          <a:ln>
            <a:noFill/>
          </a:ln>
          <a:effectLst>
            <a:outerShdw blurRad="44450" dist="27940" dir="5400000" algn="ctr">
              <a:srgbClr val="000000">
                <a:alpha val="32000"/>
              </a:srgbClr>
            </a:outerShdw>
            <a:reflection blurRad="6350" stA="50000" endA="300" endPos="55500" dist="101600" dir="5400000" sy="-100000" algn="bl" rotWithShape="0"/>
            <a:softEdge rad="12700"/>
          </a:effectLst>
          <a:scene3d>
            <a:camera prst="orthographicFront">
              <a:rot lat="0" lon="0" rev="0"/>
            </a:camera>
            <a:lightRig rig="balanced" dir="t">
              <a:rot lat="0" lon="0" rev="8700000"/>
            </a:lightRig>
          </a:scene3d>
          <a:sp3d>
            <a:bevelT w="190500" h="38100"/>
          </a:sp3d>
        </p:spPr>
        <p:style>
          <a:lnRef idx="1">
            <a:schemeClr val="accent2"/>
          </a:lnRef>
          <a:fillRef idx="1002">
            <a:schemeClr val="dk2"/>
          </a:fillRef>
          <a:effectRef idx="1">
            <a:schemeClr val="accent2"/>
          </a:effectRef>
          <a:fontRef idx="minor">
            <a:schemeClr val="dk1"/>
          </a:fontRef>
        </p:style>
        <p:txBody>
          <a:bodyPr anchor="ctr"/>
          <a:lstStyle/>
          <a:p>
            <a:pPr algn="ctr" defTabSz="914400" eaLnBrk="1" fontAlgn="auto" hangingPunct="1">
              <a:spcBef>
                <a:spcPts val="0"/>
              </a:spcBef>
              <a:spcAft>
                <a:spcPts val="0"/>
              </a:spcAft>
              <a:defRPr/>
            </a:pPr>
            <a:r>
              <a:rPr lang="en-US" dirty="0">
                <a:solidFill>
                  <a:prstClr val="white"/>
                </a:solidFill>
              </a:rPr>
              <a:t>Q 1</a:t>
            </a:r>
          </a:p>
        </p:txBody>
      </p:sp>
      <p:sp>
        <p:nvSpPr>
          <p:cNvPr id="71" name="Rectangle 70"/>
          <p:cNvSpPr/>
          <p:nvPr/>
        </p:nvSpPr>
        <p:spPr>
          <a:xfrm>
            <a:off x="492157" y="857458"/>
            <a:ext cx="2704937" cy="59173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a:solidFill>
                <a:prstClr val="white"/>
              </a:solidFill>
            </a:endParaRPr>
          </a:p>
        </p:txBody>
      </p:sp>
      <p:sp>
        <p:nvSpPr>
          <p:cNvPr id="7214" name="Text Box 3"/>
          <p:cNvSpPr txBox="1">
            <a:spLocks noChangeArrowheads="1"/>
          </p:cNvSpPr>
          <p:nvPr/>
        </p:nvSpPr>
        <p:spPr bwMode="auto">
          <a:xfrm>
            <a:off x="579438" y="976313"/>
            <a:ext cx="8297862" cy="366712"/>
          </a:xfrm>
          <a:prstGeom prst="rect">
            <a:avLst/>
          </a:prstGeom>
          <a:noFill/>
          <a:ln w="9525">
            <a:noFill/>
            <a:miter lim="800000"/>
            <a:headEnd/>
            <a:tailEnd/>
          </a:ln>
        </p:spPr>
        <p:txBody>
          <a:bodyPr>
            <a:spAutoFit/>
          </a:bodyPr>
          <a:lstStyle/>
          <a:p>
            <a:pPr defTabSz="914400"/>
            <a:r>
              <a:rPr lang="en-US" b="1">
                <a:solidFill>
                  <a:srgbClr val="FFFFFF"/>
                </a:solidFill>
                <a:latin typeface="Calibri" pitchFamily="34" charset="0"/>
              </a:rPr>
              <a:t>SFRPC and TCPRC spearhead SCI Grant and Partnership is selected as an awardee</a:t>
            </a:r>
          </a:p>
        </p:txBody>
      </p:sp>
      <p:sp>
        <p:nvSpPr>
          <p:cNvPr id="7215" name="Text Box 3"/>
          <p:cNvSpPr txBox="1">
            <a:spLocks noChangeArrowheads="1"/>
          </p:cNvSpPr>
          <p:nvPr/>
        </p:nvSpPr>
        <p:spPr bwMode="auto">
          <a:xfrm>
            <a:off x="449263" y="4783138"/>
            <a:ext cx="4014787" cy="320675"/>
          </a:xfrm>
          <a:prstGeom prst="rect">
            <a:avLst/>
          </a:prstGeom>
          <a:noFill/>
          <a:ln w="9525">
            <a:noFill/>
            <a:miter lim="800000"/>
            <a:headEnd/>
            <a:tailEnd/>
          </a:ln>
        </p:spPr>
        <p:txBody>
          <a:bodyPr>
            <a:spAutoFit/>
          </a:bodyPr>
          <a:lstStyle/>
          <a:p>
            <a:pPr defTabSz="914400"/>
            <a:r>
              <a:rPr lang="en-US" sz="1500">
                <a:solidFill>
                  <a:srgbClr val="FFFFFF"/>
                </a:solidFill>
                <a:latin typeface="Calibri" pitchFamily="34" charset="0"/>
              </a:rPr>
              <a:t>Request Statement of Qualifications (June 24</a:t>
            </a:r>
            <a:r>
              <a:rPr lang="en-US" sz="1500" baseline="30000">
                <a:solidFill>
                  <a:srgbClr val="FFFFFF"/>
                </a:solidFill>
                <a:latin typeface="Calibri" pitchFamily="34" charset="0"/>
              </a:rPr>
              <a:t>th</a:t>
            </a:r>
            <a:r>
              <a:rPr lang="en-US" sz="1500">
                <a:solidFill>
                  <a:srgbClr val="FFFFFF"/>
                </a:solidFill>
                <a:latin typeface="Calibri" pitchFamily="34" charset="0"/>
              </a:rPr>
              <a:t>)</a:t>
            </a:r>
          </a:p>
        </p:txBody>
      </p:sp>
      <p:sp>
        <p:nvSpPr>
          <p:cNvPr id="7216" name="Text Box 3"/>
          <p:cNvSpPr txBox="1">
            <a:spLocks noChangeArrowheads="1"/>
          </p:cNvSpPr>
          <p:nvPr/>
        </p:nvSpPr>
        <p:spPr bwMode="auto">
          <a:xfrm>
            <a:off x="363538" y="5116513"/>
            <a:ext cx="6486525" cy="368300"/>
          </a:xfrm>
          <a:prstGeom prst="rect">
            <a:avLst/>
          </a:prstGeom>
          <a:noFill/>
          <a:ln w="9525">
            <a:noFill/>
            <a:miter lim="800000"/>
            <a:headEnd/>
            <a:tailEnd/>
          </a:ln>
        </p:spPr>
        <p:txBody>
          <a:bodyPr>
            <a:spAutoFit/>
          </a:bodyPr>
          <a:lstStyle/>
          <a:p>
            <a:pPr defTabSz="914400"/>
            <a:r>
              <a:rPr lang="en-US" b="1">
                <a:solidFill>
                  <a:srgbClr val="FFFFFF"/>
                </a:solidFill>
                <a:latin typeface="Calibri" pitchFamily="34" charset="0"/>
              </a:rPr>
              <a:t> </a:t>
            </a:r>
            <a:r>
              <a:rPr lang="en-US" sz="1500">
                <a:solidFill>
                  <a:srgbClr val="FFFFFF"/>
                </a:solidFill>
                <a:latin typeface="Calibri" pitchFamily="34" charset="0"/>
              </a:rPr>
              <a:t>Dover Kohl selected as top-ranked team/negotiated contract (September 30</a:t>
            </a:r>
            <a:r>
              <a:rPr lang="en-US" sz="1500" baseline="30000">
                <a:solidFill>
                  <a:srgbClr val="FFFFFF"/>
                </a:solidFill>
                <a:latin typeface="Calibri" pitchFamily="34" charset="0"/>
              </a:rPr>
              <a:t>th</a:t>
            </a:r>
            <a:r>
              <a:rPr lang="en-US" sz="1500">
                <a:solidFill>
                  <a:srgbClr val="FFFFFF"/>
                </a:solidFill>
                <a:latin typeface="Calibri" pitchFamily="34" charset="0"/>
              </a:rPr>
              <a:t>)</a:t>
            </a:r>
            <a:endParaRPr lang="en-US" sz="1500" b="1">
              <a:solidFill>
                <a:srgbClr val="FFFFFF"/>
              </a:solidFill>
              <a:latin typeface="Calibri" pitchFamily="34" charset="0"/>
            </a:endParaRPr>
          </a:p>
        </p:txBody>
      </p:sp>
      <p:sp>
        <p:nvSpPr>
          <p:cNvPr id="7217" name="TextBox 109"/>
          <p:cNvSpPr txBox="1">
            <a:spLocks noChangeArrowheads="1"/>
          </p:cNvSpPr>
          <p:nvPr/>
        </p:nvSpPr>
        <p:spPr bwMode="auto">
          <a:xfrm>
            <a:off x="1852613" y="5545138"/>
            <a:ext cx="4044950" cy="320675"/>
          </a:xfrm>
          <a:prstGeom prst="rect">
            <a:avLst/>
          </a:prstGeom>
          <a:noFill/>
          <a:ln w="9525">
            <a:noFill/>
            <a:miter lim="800000"/>
            <a:headEnd/>
            <a:tailEnd/>
          </a:ln>
        </p:spPr>
        <p:txBody>
          <a:bodyPr wrap="none">
            <a:spAutoFit/>
          </a:bodyPr>
          <a:lstStyle/>
          <a:p>
            <a:pPr eaLnBrk="1" hangingPunct="1"/>
            <a:r>
              <a:rPr lang="en-US" sz="1500">
                <a:solidFill>
                  <a:schemeClr val="bg1"/>
                </a:solidFill>
                <a:latin typeface="Calibri" pitchFamily="34" charset="0"/>
              </a:rPr>
              <a:t>EC recommends approval by SFRPC (October 28</a:t>
            </a:r>
            <a:r>
              <a:rPr lang="en-US" sz="1500" baseline="30000">
                <a:solidFill>
                  <a:schemeClr val="bg1"/>
                </a:solidFill>
                <a:latin typeface="Calibri" pitchFamily="34" charset="0"/>
              </a:rPr>
              <a:t>th</a:t>
            </a:r>
            <a:r>
              <a:rPr lang="en-US" sz="1500">
                <a:solidFill>
                  <a:schemeClr val="bg1"/>
                </a:solidFill>
                <a:latin typeface="Calibri" pitchFamily="34" charset="0"/>
              </a:rPr>
              <a:t>)</a:t>
            </a:r>
          </a:p>
        </p:txBody>
      </p:sp>
      <p:sp>
        <p:nvSpPr>
          <p:cNvPr id="7218" name="TextBox 116"/>
          <p:cNvSpPr txBox="1">
            <a:spLocks noChangeArrowheads="1"/>
          </p:cNvSpPr>
          <p:nvPr/>
        </p:nvSpPr>
        <p:spPr bwMode="auto">
          <a:xfrm>
            <a:off x="1017588" y="5894388"/>
            <a:ext cx="5976937" cy="320675"/>
          </a:xfrm>
          <a:prstGeom prst="rect">
            <a:avLst/>
          </a:prstGeom>
          <a:noFill/>
          <a:ln w="9525">
            <a:noFill/>
            <a:miter lim="800000"/>
            <a:headEnd/>
            <a:tailEnd/>
          </a:ln>
        </p:spPr>
        <p:txBody>
          <a:bodyPr wrap="none">
            <a:spAutoFit/>
          </a:bodyPr>
          <a:lstStyle/>
          <a:p>
            <a:pPr eaLnBrk="1" hangingPunct="1"/>
            <a:r>
              <a:rPr lang="en-US" sz="1500">
                <a:solidFill>
                  <a:schemeClr val="bg1"/>
                </a:solidFill>
                <a:latin typeface="Calibri" pitchFamily="34" charset="0"/>
              </a:rPr>
              <a:t>SFRPC approves lead team/Contract subject to HUD review (November 7</a:t>
            </a:r>
            <a:r>
              <a:rPr lang="en-US" sz="1500" baseline="30000">
                <a:solidFill>
                  <a:schemeClr val="bg1"/>
                </a:solidFill>
                <a:latin typeface="Calibri" pitchFamily="34" charset="0"/>
              </a:rPr>
              <a:t>th</a:t>
            </a:r>
            <a:r>
              <a:rPr lang="en-US" sz="1500">
                <a:solidFill>
                  <a:schemeClr val="bg1"/>
                </a:solidFill>
                <a:latin typeface="Calibri" pitchFamily="34" charset="0"/>
              </a:rPr>
              <a:t>)</a:t>
            </a:r>
          </a:p>
        </p:txBody>
      </p:sp>
      <p:sp>
        <p:nvSpPr>
          <p:cNvPr id="118" name="6-Point Star 117"/>
          <p:cNvSpPr/>
          <p:nvPr/>
        </p:nvSpPr>
        <p:spPr>
          <a:xfrm>
            <a:off x="8359775" y="6134100"/>
            <a:ext cx="549275" cy="646113"/>
          </a:xfrm>
          <a:prstGeom prst="star6">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220" name="Text Box 3"/>
          <p:cNvSpPr txBox="1">
            <a:spLocks noChangeArrowheads="1"/>
          </p:cNvSpPr>
          <p:nvPr/>
        </p:nvSpPr>
        <p:spPr bwMode="auto">
          <a:xfrm>
            <a:off x="123825" y="1485900"/>
            <a:ext cx="4194175" cy="320675"/>
          </a:xfrm>
          <a:prstGeom prst="rect">
            <a:avLst/>
          </a:prstGeom>
          <a:noFill/>
          <a:ln w="9525">
            <a:noFill/>
            <a:miter lim="800000"/>
            <a:headEnd/>
            <a:tailEnd/>
          </a:ln>
        </p:spPr>
        <p:txBody>
          <a:bodyPr>
            <a:spAutoFit/>
          </a:bodyPr>
          <a:lstStyle/>
          <a:p>
            <a:pPr defTabSz="914400"/>
            <a:r>
              <a:rPr lang="en-US" sz="1500">
                <a:solidFill>
                  <a:srgbClr val="FFFFFF"/>
                </a:solidFill>
                <a:latin typeface="Calibri" pitchFamily="34" charset="0"/>
              </a:rPr>
              <a:t>Cooperative Agreement with HUD (Feb. 21, 2011)</a:t>
            </a:r>
          </a:p>
        </p:txBody>
      </p:sp>
      <p:sp>
        <p:nvSpPr>
          <p:cNvPr id="81" name="Oval 80"/>
          <p:cNvSpPr/>
          <p:nvPr/>
        </p:nvSpPr>
        <p:spPr>
          <a:xfrm>
            <a:off x="4400604" y="1476310"/>
            <a:ext cx="435242" cy="389281"/>
          </a:xfrm>
          <a:prstGeom prst="ellipse">
            <a:avLst/>
          </a:prstGeom>
          <a:solidFill>
            <a:srgbClr val="0080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a:solidFill>
                <a:prstClr val="white"/>
              </a:solidFill>
            </a:endParaRPr>
          </a:p>
        </p:txBody>
      </p:sp>
      <p:sp>
        <p:nvSpPr>
          <p:cNvPr id="7224" name="Text Box 3"/>
          <p:cNvSpPr txBox="1">
            <a:spLocks noChangeArrowheads="1"/>
          </p:cNvSpPr>
          <p:nvPr/>
        </p:nvSpPr>
        <p:spPr bwMode="auto">
          <a:xfrm>
            <a:off x="622300" y="1928813"/>
            <a:ext cx="4986338" cy="320675"/>
          </a:xfrm>
          <a:prstGeom prst="rect">
            <a:avLst/>
          </a:prstGeom>
          <a:noFill/>
          <a:ln w="9525">
            <a:noFill/>
            <a:miter lim="800000"/>
            <a:headEnd/>
            <a:tailEnd/>
          </a:ln>
        </p:spPr>
        <p:txBody>
          <a:bodyPr>
            <a:spAutoFit/>
          </a:bodyPr>
          <a:lstStyle/>
          <a:p>
            <a:pPr defTabSz="914400"/>
            <a:r>
              <a:rPr lang="en-US" sz="1500">
                <a:solidFill>
                  <a:srgbClr val="FFFFFF"/>
                </a:solidFill>
                <a:latin typeface="Calibri" pitchFamily="34" charset="0"/>
              </a:rPr>
              <a:t>Revised Work Plan and Budget to HUD (April 22, 2011)</a:t>
            </a:r>
          </a:p>
        </p:txBody>
      </p:sp>
      <p:grpSp>
        <p:nvGrpSpPr>
          <p:cNvPr id="7225" name="Rectangle 60"/>
          <p:cNvGrpSpPr>
            <a:grpSpLocks/>
          </p:cNvGrpSpPr>
          <p:nvPr/>
        </p:nvGrpSpPr>
        <p:grpSpPr bwMode="auto">
          <a:xfrm>
            <a:off x="4678363" y="2524125"/>
            <a:ext cx="863600" cy="592138"/>
            <a:chOff x="3356" y="1179"/>
            <a:chExt cx="2423" cy="322"/>
          </a:xfrm>
        </p:grpSpPr>
        <p:pic>
          <p:nvPicPr>
            <p:cNvPr id="7257" name="Rectangle 60" descr="Wide upward diagonal"/>
            <p:cNvPicPr>
              <a:picLocks noChangeArrowheads="1"/>
            </p:cNvPicPr>
            <p:nvPr/>
          </p:nvPicPr>
          <p:blipFill>
            <a:blip r:embed="rId3"/>
            <a:srcRect/>
            <a:stretch>
              <a:fillRect/>
            </a:stretch>
          </p:blipFill>
          <p:spPr bwMode="auto">
            <a:xfrm>
              <a:off x="3356" y="1179"/>
              <a:ext cx="2423" cy="322"/>
            </a:xfrm>
            <a:prstGeom prst="rect">
              <a:avLst/>
            </a:prstGeom>
            <a:pattFill prst="wdUpDiag">
              <a:fgClr>
                <a:schemeClr val="accent1">
                  <a:alpha val="59999"/>
                </a:schemeClr>
              </a:fgClr>
              <a:bgClr>
                <a:schemeClr val="bg1">
                  <a:alpha val="59999"/>
                </a:schemeClr>
              </a:bgClr>
            </a:pattFill>
            <a:ln w="9525">
              <a:noFill/>
              <a:miter lim="800000"/>
              <a:headEnd/>
              <a:tailEnd/>
            </a:ln>
          </p:spPr>
        </p:pic>
        <p:sp>
          <p:nvSpPr>
            <p:cNvPr id="7258" name="Text Box 115" descr="Wide upward diagonal"/>
            <p:cNvSpPr txBox="1">
              <a:spLocks noChangeArrowheads="1"/>
            </p:cNvSpPr>
            <p:nvPr/>
          </p:nvSpPr>
          <p:spPr bwMode="auto">
            <a:xfrm>
              <a:off x="3396" y="1220"/>
              <a:ext cx="2351" cy="228"/>
            </a:xfrm>
            <a:prstGeom prst="rect">
              <a:avLst/>
            </a:prstGeom>
            <a:pattFill prst="wdUpDiag">
              <a:fgClr>
                <a:schemeClr val="accent1">
                  <a:alpha val="59999"/>
                </a:schemeClr>
              </a:fgClr>
              <a:bgClr>
                <a:schemeClr val="bg1">
                  <a:alpha val="59999"/>
                </a:schemeClr>
              </a:bgClr>
            </a:pattFill>
            <a:ln w="9525">
              <a:noFill/>
              <a:miter lim="800000"/>
              <a:headEnd/>
              <a:tailEnd/>
            </a:ln>
          </p:spPr>
          <p:txBody>
            <a:bodyPr anchor="ctr"/>
            <a:lstStyle/>
            <a:p>
              <a:pPr algn="ctr" defTabSz="914400" eaLnBrk="1" hangingPunct="1"/>
              <a:endParaRPr lang="en-US">
                <a:solidFill>
                  <a:srgbClr val="FFFFFF"/>
                </a:solidFill>
                <a:latin typeface="Calibri" pitchFamily="34" charset="0"/>
              </a:endParaRPr>
            </a:p>
          </p:txBody>
        </p:sp>
      </p:grpSp>
      <p:grpSp>
        <p:nvGrpSpPr>
          <p:cNvPr id="7226" name="Rectangle 88"/>
          <p:cNvGrpSpPr>
            <a:grpSpLocks/>
          </p:cNvGrpSpPr>
          <p:nvPr/>
        </p:nvGrpSpPr>
        <p:grpSpPr bwMode="auto">
          <a:xfrm>
            <a:off x="492125" y="3319463"/>
            <a:ext cx="5116513" cy="592137"/>
            <a:chOff x="253" y="2147"/>
            <a:chExt cx="5522" cy="322"/>
          </a:xfrm>
        </p:grpSpPr>
        <p:pic>
          <p:nvPicPr>
            <p:cNvPr id="7255" name="Rectangle 88" descr="Wide upward diagonal"/>
            <p:cNvPicPr>
              <a:picLocks noChangeArrowheads="1"/>
            </p:cNvPicPr>
            <p:nvPr/>
          </p:nvPicPr>
          <p:blipFill>
            <a:blip r:embed="rId4"/>
            <a:srcRect/>
            <a:stretch>
              <a:fillRect/>
            </a:stretch>
          </p:blipFill>
          <p:spPr bwMode="auto">
            <a:xfrm>
              <a:off x="253" y="2147"/>
              <a:ext cx="5522" cy="322"/>
            </a:xfrm>
            <a:prstGeom prst="rect">
              <a:avLst/>
            </a:prstGeom>
            <a:pattFill prst="wdUpDiag">
              <a:fgClr>
                <a:schemeClr val="accent1">
                  <a:alpha val="59999"/>
                </a:schemeClr>
              </a:fgClr>
              <a:bgClr>
                <a:schemeClr val="bg1">
                  <a:alpha val="59999"/>
                </a:schemeClr>
              </a:bgClr>
            </a:pattFill>
            <a:ln w="9525">
              <a:noFill/>
              <a:miter lim="800000"/>
              <a:headEnd/>
              <a:tailEnd/>
            </a:ln>
          </p:spPr>
        </p:pic>
        <p:sp>
          <p:nvSpPr>
            <p:cNvPr id="7256" name="Text Box 118" descr="Wide upward diagonal"/>
            <p:cNvSpPr txBox="1">
              <a:spLocks noChangeArrowheads="1"/>
            </p:cNvSpPr>
            <p:nvPr/>
          </p:nvSpPr>
          <p:spPr bwMode="auto">
            <a:xfrm>
              <a:off x="293" y="2187"/>
              <a:ext cx="5448" cy="228"/>
            </a:xfrm>
            <a:prstGeom prst="rect">
              <a:avLst/>
            </a:prstGeom>
            <a:pattFill prst="wdUpDiag">
              <a:fgClr>
                <a:schemeClr val="accent1">
                  <a:alpha val="59999"/>
                </a:schemeClr>
              </a:fgClr>
              <a:bgClr>
                <a:schemeClr val="bg1">
                  <a:alpha val="59999"/>
                </a:schemeClr>
              </a:bgClr>
            </a:pattFill>
            <a:ln w="9525">
              <a:noFill/>
              <a:miter lim="800000"/>
              <a:headEnd/>
              <a:tailEnd/>
            </a:ln>
          </p:spPr>
          <p:txBody>
            <a:bodyPr anchor="ctr"/>
            <a:lstStyle/>
            <a:p>
              <a:pPr algn="ctr" defTabSz="914400" eaLnBrk="1" hangingPunct="1"/>
              <a:endParaRPr lang="en-US">
                <a:solidFill>
                  <a:srgbClr val="FFFFFF"/>
                </a:solidFill>
                <a:latin typeface="Calibri" pitchFamily="34" charset="0"/>
              </a:endParaRPr>
            </a:p>
          </p:txBody>
        </p:sp>
      </p:grpSp>
      <p:sp>
        <p:nvSpPr>
          <p:cNvPr id="16" name="Oval 80"/>
          <p:cNvSpPr/>
          <p:nvPr/>
        </p:nvSpPr>
        <p:spPr>
          <a:xfrm>
            <a:off x="5395967" y="1911285"/>
            <a:ext cx="435242" cy="389281"/>
          </a:xfrm>
          <a:prstGeom prst="ellipse">
            <a:avLst/>
          </a:prstGeom>
          <a:solidFill>
            <a:srgbClr val="0080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a:solidFill>
                <a:prstClr val="white"/>
              </a:solidFill>
            </a:endParaRPr>
          </a:p>
        </p:txBody>
      </p:sp>
      <p:sp>
        <p:nvSpPr>
          <p:cNvPr id="17" name="Rectangle 70"/>
          <p:cNvSpPr/>
          <p:nvPr/>
        </p:nvSpPr>
        <p:spPr>
          <a:xfrm>
            <a:off x="5532178" y="2524333"/>
            <a:ext cx="3593398" cy="59173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a:solidFill>
                <a:prstClr val="white"/>
              </a:solidFill>
            </a:endParaRPr>
          </a:p>
        </p:txBody>
      </p:sp>
      <p:sp>
        <p:nvSpPr>
          <p:cNvPr id="7233" name="Text Box 3"/>
          <p:cNvSpPr txBox="1">
            <a:spLocks noChangeArrowheads="1"/>
          </p:cNvSpPr>
          <p:nvPr/>
        </p:nvSpPr>
        <p:spPr bwMode="auto">
          <a:xfrm>
            <a:off x="5494338" y="2613025"/>
            <a:ext cx="1917700" cy="368300"/>
          </a:xfrm>
          <a:prstGeom prst="rect">
            <a:avLst/>
          </a:prstGeom>
          <a:noFill/>
          <a:ln w="9525">
            <a:noFill/>
            <a:miter lim="800000"/>
            <a:headEnd/>
            <a:tailEnd/>
          </a:ln>
        </p:spPr>
        <p:txBody>
          <a:bodyPr>
            <a:spAutoFit/>
          </a:bodyPr>
          <a:lstStyle/>
          <a:p>
            <a:pPr defTabSz="914400"/>
            <a:r>
              <a:rPr lang="en-US" b="1">
                <a:solidFill>
                  <a:srgbClr val="FFFFFF"/>
                </a:solidFill>
                <a:latin typeface="Calibri" pitchFamily="34" charset="0"/>
              </a:rPr>
              <a:t>Scoping Phase</a:t>
            </a:r>
          </a:p>
        </p:txBody>
      </p:sp>
      <p:sp>
        <p:nvSpPr>
          <p:cNvPr id="18" name="Rectangle 70"/>
          <p:cNvSpPr/>
          <p:nvPr/>
        </p:nvSpPr>
        <p:spPr>
          <a:xfrm>
            <a:off x="5522653" y="3319671"/>
            <a:ext cx="3593398" cy="59173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a:solidFill>
                <a:prstClr val="white"/>
              </a:solidFill>
            </a:endParaRPr>
          </a:p>
        </p:txBody>
      </p:sp>
      <p:sp>
        <p:nvSpPr>
          <p:cNvPr id="7237" name="Text Box 3"/>
          <p:cNvSpPr txBox="1">
            <a:spLocks noChangeArrowheads="1"/>
          </p:cNvSpPr>
          <p:nvPr/>
        </p:nvSpPr>
        <p:spPr bwMode="auto">
          <a:xfrm>
            <a:off x="2287588" y="3392488"/>
            <a:ext cx="6486525" cy="368300"/>
          </a:xfrm>
          <a:prstGeom prst="rect">
            <a:avLst/>
          </a:prstGeom>
          <a:noFill/>
          <a:ln w="9525">
            <a:noFill/>
            <a:miter lim="800000"/>
            <a:headEnd/>
            <a:tailEnd/>
          </a:ln>
        </p:spPr>
        <p:txBody>
          <a:bodyPr>
            <a:spAutoFit/>
          </a:bodyPr>
          <a:lstStyle/>
          <a:p>
            <a:pPr defTabSz="914400"/>
            <a:r>
              <a:rPr lang="en-US" b="1">
                <a:solidFill>
                  <a:srgbClr val="FFFFFF"/>
                </a:solidFill>
                <a:latin typeface="Calibri" pitchFamily="34" charset="0"/>
              </a:rPr>
              <a:t> Task One: Building Collaborative Partnerships</a:t>
            </a:r>
          </a:p>
        </p:txBody>
      </p:sp>
      <p:sp>
        <p:nvSpPr>
          <p:cNvPr id="19" name="Rectangle 70"/>
          <p:cNvSpPr/>
          <p:nvPr/>
        </p:nvSpPr>
        <p:spPr>
          <a:xfrm>
            <a:off x="5970063" y="4134058"/>
            <a:ext cx="3165902" cy="59173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a:solidFill>
                <a:prstClr val="white"/>
              </a:solidFill>
            </a:endParaRPr>
          </a:p>
        </p:txBody>
      </p:sp>
      <p:sp>
        <p:nvSpPr>
          <p:cNvPr id="7241" name="Text Box 3"/>
          <p:cNvSpPr txBox="1">
            <a:spLocks noChangeArrowheads="1"/>
          </p:cNvSpPr>
          <p:nvPr/>
        </p:nvSpPr>
        <p:spPr bwMode="auto">
          <a:xfrm>
            <a:off x="1803400" y="4235450"/>
            <a:ext cx="6486525" cy="366713"/>
          </a:xfrm>
          <a:prstGeom prst="rect">
            <a:avLst/>
          </a:prstGeom>
          <a:noFill/>
          <a:ln w="9525">
            <a:noFill/>
            <a:miter lim="800000"/>
            <a:headEnd/>
            <a:tailEnd/>
          </a:ln>
        </p:spPr>
        <p:txBody>
          <a:bodyPr>
            <a:spAutoFit/>
          </a:bodyPr>
          <a:lstStyle/>
          <a:p>
            <a:pPr defTabSz="914400"/>
            <a:r>
              <a:rPr lang="en-US" b="1">
                <a:solidFill>
                  <a:srgbClr val="FFFFFF"/>
                </a:solidFill>
                <a:latin typeface="Calibri" pitchFamily="34" charset="0"/>
              </a:rPr>
              <a:t> Top-ranked Team Selection Process (June 2011 – January 2012</a:t>
            </a:r>
          </a:p>
        </p:txBody>
      </p:sp>
      <p:sp>
        <p:nvSpPr>
          <p:cNvPr id="20" name="Oval 80"/>
          <p:cNvSpPr/>
          <p:nvPr/>
        </p:nvSpPr>
        <p:spPr>
          <a:xfrm>
            <a:off x="5951592" y="4773548"/>
            <a:ext cx="435242" cy="389281"/>
          </a:xfrm>
          <a:prstGeom prst="ellipse">
            <a:avLst/>
          </a:prstGeom>
          <a:solidFill>
            <a:srgbClr val="0080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a:solidFill>
                <a:prstClr val="white"/>
              </a:solidFill>
            </a:endParaRPr>
          </a:p>
        </p:txBody>
      </p:sp>
      <p:sp>
        <p:nvSpPr>
          <p:cNvPr id="21" name="Oval 80"/>
          <p:cNvSpPr/>
          <p:nvPr/>
        </p:nvSpPr>
        <p:spPr>
          <a:xfrm>
            <a:off x="6710417" y="5116448"/>
            <a:ext cx="435242" cy="389281"/>
          </a:xfrm>
          <a:prstGeom prst="ellipse">
            <a:avLst/>
          </a:prstGeom>
          <a:solidFill>
            <a:srgbClr val="0080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a:solidFill>
                <a:prstClr val="white"/>
              </a:solidFill>
            </a:endParaRPr>
          </a:p>
        </p:txBody>
      </p:sp>
      <p:sp>
        <p:nvSpPr>
          <p:cNvPr id="22" name="Oval 80"/>
          <p:cNvSpPr/>
          <p:nvPr/>
        </p:nvSpPr>
        <p:spPr>
          <a:xfrm>
            <a:off x="7048554" y="5502210"/>
            <a:ext cx="435242" cy="389281"/>
          </a:xfrm>
          <a:prstGeom prst="ellipse">
            <a:avLst/>
          </a:prstGeom>
          <a:solidFill>
            <a:srgbClr val="0080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a:solidFill>
                <a:prstClr val="white"/>
              </a:solidFill>
            </a:endParaRPr>
          </a:p>
        </p:txBody>
      </p:sp>
      <p:sp>
        <p:nvSpPr>
          <p:cNvPr id="23" name="Oval 80"/>
          <p:cNvSpPr/>
          <p:nvPr/>
        </p:nvSpPr>
        <p:spPr>
          <a:xfrm>
            <a:off x="7553379" y="5845110"/>
            <a:ext cx="435242" cy="389281"/>
          </a:xfrm>
          <a:prstGeom prst="ellipse">
            <a:avLst/>
          </a:prstGeom>
          <a:solidFill>
            <a:srgbClr val="0080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a:solidFill>
                <a:prstClr val="white"/>
              </a:solidFill>
            </a:endParaRPr>
          </a:p>
        </p:txBody>
      </p:sp>
      <p:sp>
        <p:nvSpPr>
          <p:cNvPr id="7254" name="TextBox 116"/>
          <p:cNvSpPr txBox="1">
            <a:spLocks noChangeArrowheads="1"/>
          </p:cNvSpPr>
          <p:nvPr/>
        </p:nvSpPr>
        <p:spPr bwMode="auto">
          <a:xfrm>
            <a:off x="1492250" y="6311900"/>
            <a:ext cx="4514850" cy="320675"/>
          </a:xfrm>
          <a:prstGeom prst="rect">
            <a:avLst/>
          </a:prstGeom>
          <a:noFill/>
          <a:ln w="9525">
            <a:noFill/>
            <a:miter lim="800000"/>
            <a:headEnd/>
            <a:tailEnd/>
          </a:ln>
        </p:spPr>
        <p:txBody>
          <a:bodyPr wrap="none">
            <a:spAutoFit/>
          </a:bodyPr>
          <a:lstStyle/>
          <a:p>
            <a:pPr eaLnBrk="1" hangingPunct="1"/>
            <a:r>
              <a:rPr lang="en-US" sz="1500">
                <a:solidFill>
                  <a:schemeClr val="bg1"/>
                </a:solidFill>
                <a:latin typeface="Calibri" pitchFamily="34" charset="0"/>
              </a:rPr>
              <a:t>Execution of Master Consultant Contract (January 2012)</a:t>
            </a:r>
          </a:p>
        </p:txBody>
      </p:sp>
    </p:spTree>
    <p:custDataLst>
      <p:tags r:id="rId1"/>
    </p:custDataLst>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99" name="Text Box 27"/>
          <p:cNvSpPr txBox="1">
            <a:spLocks noChangeArrowheads="1"/>
          </p:cNvSpPr>
          <p:nvPr/>
        </p:nvSpPr>
        <p:spPr bwMode="auto">
          <a:xfrm>
            <a:off x="3352800" y="252413"/>
            <a:ext cx="5524500" cy="1196975"/>
          </a:xfrm>
          <a:prstGeom prst="rect">
            <a:avLst/>
          </a:prstGeom>
          <a:noFill/>
          <a:ln w="9525">
            <a:solidFill>
              <a:schemeClr val="bg1"/>
            </a:solidFill>
            <a:miter lim="800000"/>
            <a:headEnd/>
            <a:tailEnd/>
          </a:ln>
          <a:effectLst/>
        </p:spPr>
        <p:txBody>
          <a:bodyPr>
            <a:spAutoFit/>
          </a:bodyPr>
          <a:lstStyle/>
          <a:p>
            <a:pPr algn="ctr"/>
            <a:r>
              <a:rPr lang="en-US" sz="2400" b="1">
                <a:solidFill>
                  <a:schemeClr val="bg1"/>
                </a:solidFill>
              </a:rPr>
              <a:t>Process for Approval of SCI Grant Expenditures and Reimbursement Requests</a:t>
            </a:r>
          </a:p>
        </p:txBody>
      </p:sp>
      <p:grpSp>
        <p:nvGrpSpPr>
          <p:cNvPr id="2" name="Group 4"/>
          <p:cNvGrpSpPr>
            <a:grpSpLocks/>
          </p:cNvGrpSpPr>
          <p:nvPr/>
        </p:nvGrpSpPr>
        <p:grpSpPr bwMode="auto">
          <a:xfrm>
            <a:off x="457200" y="466725"/>
            <a:ext cx="8539163" cy="6143625"/>
            <a:chOff x="1152" y="1297"/>
            <a:chExt cx="5038" cy="2016"/>
          </a:xfrm>
        </p:grpSpPr>
        <p:sp>
          <p:nvSpPr>
            <p:cNvPr id="28677" name="AutoShape 5"/>
            <p:cNvSpPr>
              <a:spLocks noChangeAspect="1" noChangeArrowheads="1" noTextEdit="1"/>
            </p:cNvSpPr>
            <p:nvPr/>
          </p:nvSpPr>
          <p:spPr bwMode="auto">
            <a:xfrm>
              <a:off x="1152" y="1297"/>
              <a:ext cx="5038" cy="2016"/>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28678" name="_s28678"/>
            <p:cNvCxnSpPr>
              <a:cxnSpLocks noChangeShapeType="1"/>
              <a:stCxn id="28696" idx="0"/>
              <a:endCxn id="28693" idx="2"/>
            </p:cNvCxnSpPr>
            <p:nvPr/>
          </p:nvCxnSpPr>
          <p:spPr bwMode="auto">
            <a:xfrm rot="16200000">
              <a:off x="4677" y="2952"/>
              <a:ext cx="144" cy="1"/>
            </a:xfrm>
            <a:prstGeom prst="bentConnector3">
              <a:avLst>
                <a:gd name="adj1" fmla="val 25898"/>
              </a:avLst>
            </a:prstGeom>
            <a:noFill/>
            <a:ln w="38100">
              <a:solidFill>
                <a:srgbClr val="B9CDE5"/>
              </a:solidFill>
              <a:miter lim="800000"/>
              <a:headEnd/>
              <a:tailEnd/>
            </a:ln>
            <a:extLst>
              <a:ext uri="{909E8E84-426E-40dd-AFC4-6F175D3DCCD1}">
                <a14:hiddenFill xmlns:a14="http://schemas.microsoft.com/office/drawing/2010/main">
                  <a:noFill/>
                </a14:hiddenFill>
              </a:ext>
            </a:extLst>
          </p:spPr>
        </p:cxnSp>
        <p:cxnSp>
          <p:nvCxnSpPr>
            <p:cNvPr id="28679" name="_s28679"/>
            <p:cNvCxnSpPr>
              <a:cxnSpLocks noChangeShapeType="1"/>
              <a:stCxn id="28695" idx="0"/>
              <a:endCxn id="28693" idx="2"/>
            </p:cNvCxnSpPr>
            <p:nvPr/>
          </p:nvCxnSpPr>
          <p:spPr bwMode="auto">
            <a:xfrm rot="5400000" flipH="1">
              <a:off x="5182" y="2448"/>
              <a:ext cx="144" cy="1009"/>
            </a:xfrm>
            <a:prstGeom prst="bentConnector3">
              <a:avLst>
                <a:gd name="adj1" fmla="val 25898"/>
              </a:avLst>
            </a:prstGeom>
            <a:noFill/>
            <a:ln w="38100">
              <a:solidFill>
                <a:srgbClr val="B9CDE5"/>
              </a:solidFill>
              <a:miter lim="800000"/>
              <a:headEnd/>
              <a:tailEnd/>
            </a:ln>
            <a:extLst>
              <a:ext uri="{909E8E84-426E-40dd-AFC4-6F175D3DCCD1}">
                <a14:hiddenFill xmlns:a14="http://schemas.microsoft.com/office/drawing/2010/main">
                  <a:noFill/>
                </a14:hiddenFill>
              </a:ext>
            </a:extLst>
          </p:spPr>
        </p:cxnSp>
        <p:cxnSp>
          <p:nvCxnSpPr>
            <p:cNvPr id="28680" name="_s28680"/>
            <p:cNvCxnSpPr>
              <a:cxnSpLocks noChangeShapeType="1"/>
              <a:stCxn id="28694" idx="0"/>
              <a:endCxn id="28693" idx="2"/>
            </p:cNvCxnSpPr>
            <p:nvPr/>
          </p:nvCxnSpPr>
          <p:spPr bwMode="auto">
            <a:xfrm rot="16200000">
              <a:off x="4173" y="2448"/>
              <a:ext cx="144" cy="1009"/>
            </a:xfrm>
            <a:prstGeom prst="bentConnector3">
              <a:avLst>
                <a:gd name="adj1" fmla="val 25898"/>
              </a:avLst>
            </a:prstGeom>
            <a:noFill/>
            <a:ln w="38100">
              <a:solidFill>
                <a:srgbClr val="B9CDE5"/>
              </a:solidFill>
              <a:miter lim="800000"/>
              <a:headEnd/>
              <a:tailEnd/>
            </a:ln>
            <a:extLst>
              <a:ext uri="{909E8E84-426E-40dd-AFC4-6F175D3DCCD1}">
                <a14:hiddenFill xmlns:a14="http://schemas.microsoft.com/office/drawing/2010/main">
                  <a:noFill/>
                </a14:hiddenFill>
              </a:ext>
            </a:extLst>
          </p:spPr>
        </p:cxnSp>
        <p:cxnSp>
          <p:nvCxnSpPr>
            <p:cNvPr id="28681" name="_s28681"/>
            <p:cNvCxnSpPr>
              <a:cxnSpLocks noChangeShapeType="1"/>
              <a:stCxn id="28693" idx="0"/>
              <a:endCxn id="28690" idx="2"/>
            </p:cNvCxnSpPr>
            <p:nvPr/>
          </p:nvCxnSpPr>
          <p:spPr bwMode="auto">
            <a:xfrm rot="5400000" flipH="1">
              <a:off x="4174" y="2018"/>
              <a:ext cx="144" cy="1006"/>
            </a:xfrm>
            <a:prstGeom prst="bentConnector3">
              <a:avLst>
                <a:gd name="adj1" fmla="val 25991"/>
              </a:avLst>
            </a:prstGeom>
            <a:noFill/>
            <a:ln w="38100">
              <a:solidFill>
                <a:srgbClr val="B9CDE5"/>
              </a:solidFill>
              <a:miter lim="800000"/>
              <a:headEnd/>
              <a:tailEnd/>
            </a:ln>
            <a:extLst>
              <a:ext uri="{909E8E84-426E-40dd-AFC4-6F175D3DCCD1}">
                <a14:hiddenFill xmlns:a14="http://schemas.microsoft.com/office/drawing/2010/main">
                  <a:noFill/>
                </a14:hiddenFill>
              </a:ext>
            </a:extLst>
          </p:spPr>
        </p:cxnSp>
        <p:cxnSp>
          <p:nvCxnSpPr>
            <p:cNvPr id="28682" name="_s28682"/>
            <p:cNvCxnSpPr>
              <a:cxnSpLocks noChangeShapeType="1"/>
              <a:stCxn id="28692" idx="0"/>
              <a:endCxn id="28690" idx="2"/>
            </p:cNvCxnSpPr>
            <p:nvPr/>
          </p:nvCxnSpPr>
          <p:spPr bwMode="auto">
            <a:xfrm rot="16200000">
              <a:off x="3671" y="2520"/>
              <a:ext cx="144" cy="1"/>
            </a:xfrm>
            <a:prstGeom prst="bentConnector3">
              <a:avLst>
                <a:gd name="adj1" fmla="val 25991"/>
              </a:avLst>
            </a:prstGeom>
            <a:noFill/>
            <a:ln w="38100">
              <a:solidFill>
                <a:srgbClr val="B9CDE5"/>
              </a:solidFill>
              <a:miter lim="800000"/>
              <a:headEnd/>
              <a:tailEnd/>
            </a:ln>
            <a:extLst>
              <a:ext uri="{909E8E84-426E-40dd-AFC4-6F175D3DCCD1}">
                <a14:hiddenFill xmlns:a14="http://schemas.microsoft.com/office/drawing/2010/main">
                  <a:noFill/>
                </a14:hiddenFill>
              </a:ext>
            </a:extLst>
          </p:spPr>
        </p:cxnSp>
        <p:cxnSp>
          <p:nvCxnSpPr>
            <p:cNvPr id="28683" name="_s28683"/>
            <p:cNvCxnSpPr>
              <a:cxnSpLocks noChangeShapeType="1"/>
              <a:stCxn id="28691" idx="0"/>
              <a:endCxn id="28690" idx="2"/>
            </p:cNvCxnSpPr>
            <p:nvPr/>
          </p:nvCxnSpPr>
          <p:spPr bwMode="auto">
            <a:xfrm rot="16200000">
              <a:off x="3167" y="2017"/>
              <a:ext cx="144" cy="1008"/>
            </a:xfrm>
            <a:prstGeom prst="bentConnector3">
              <a:avLst>
                <a:gd name="adj1" fmla="val 25991"/>
              </a:avLst>
            </a:prstGeom>
            <a:noFill/>
            <a:ln w="38100">
              <a:solidFill>
                <a:srgbClr val="B9CDE5"/>
              </a:solidFill>
              <a:miter lim="800000"/>
              <a:headEnd/>
              <a:tailEnd/>
            </a:ln>
            <a:extLst>
              <a:ext uri="{909E8E84-426E-40dd-AFC4-6F175D3DCCD1}">
                <a14:hiddenFill xmlns:a14="http://schemas.microsoft.com/office/drawing/2010/main">
                  <a:noFill/>
                </a14:hiddenFill>
              </a:ext>
            </a:extLst>
          </p:spPr>
        </p:cxnSp>
        <p:cxnSp>
          <p:nvCxnSpPr>
            <p:cNvPr id="28684" name="_s28684"/>
            <p:cNvCxnSpPr>
              <a:cxnSpLocks noChangeShapeType="1"/>
              <a:stCxn id="28690" idx="1"/>
              <a:endCxn id="28688" idx="2"/>
            </p:cNvCxnSpPr>
            <p:nvPr/>
          </p:nvCxnSpPr>
          <p:spPr bwMode="auto">
            <a:xfrm rot="10800000">
              <a:off x="2159" y="2017"/>
              <a:ext cx="1152" cy="288"/>
            </a:xfrm>
            <a:prstGeom prst="bentConnector2">
              <a:avLst/>
            </a:prstGeom>
            <a:noFill/>
            <a:ln w="38100">
              <a:solidFill>
                <a:schemeClr val="accent1"/>
              </a:solidFill>
              <a:miter lim="800000"/>
              <a:headEnd/>
              <a:tailEnd/>
            </a:ln>
            <a:extLst>
              <a:ext uri="{909E8E84-426E-40dd-AFC4-6F175D3DCCD1}">
                <a14:hiddenFill xmlns:a14="http://schemas.microsoft.com/office/drawing/2010/main">
                  <a:noFill/>
                </a14:hiddenFill>
              </a:ext>
            </a:extLst>
          </p:spPr>
        </p:cxnSp>
        <p:cxnSp>
          <p:nvCxnSpPr>
            <p:cNvPr id="28685" name="_s28685"/>
            <p:cNvCxnSpPr>
              <a:cxnSpLocks noChangeShapeType="1"/>
              <a:stCxn id="28689" idx="3"/>
              <a:endCxn id="28688" idx="2"/>
            </p:cNvCxnSpPr>
            <p:nvPr/>
          </p:nvCxnSpPr>
          <p:spPr bwMode="auto">
            <a:xfrm flipV="1">
              <a:off x="2015" y="2017"/>
              <a:ext cx="144" cy="288"/>
            </a:xfrm>
            <a:prstGeom prst="bentConnector2">
              <a:avLst/>
            </a:prstGeom>
            <a:noFill/>
            <a:ln w="38100">
              <a:solidFill>
                <a:schemeClr val="accent1"/>
              </a:solidFill>
              <a:miter lim="800000"/>
              <a:headEnd/>
              <a:tailEnd/>
            </a:ln>
            <a:extLst>
              <a:ext uri="{909E8E84-426E-40dd-AFC4-6F175D3DCCD1}">
                <a14:hiddenFill xmlns:a14="http://schemas.microsoft.com/office/drawing/2010/main">
                  <a:noFill/>
                </a14:hiddenFill>
              </a:ext>
            </a:extLst>
          </p:spPr>
        </p:cxnSp>
        <p:cxnSp>
          <p:nvCxnSpPr>
            <p:cNvPr id="28686" name="_s28686"/>
            <p:cNvCxnSpPr>
              <a:cxnSpLocks noChangeShapeType="1"/>
              <a:stCxn id="28688" idx="0"/>
              <a:endCxn id="28687" idx="2"/>
            </p:cNvCxnSpPr>
            <p:nvPr/>
          </p:nvCxnSpPr>
          <p:spPr bwMode="auto">
            <a:xfrm rot="16200000">
              <a:off x="2088" y="1656"/>
              <a:ext cx="144" cy="1"/>
            </a:xfrm>
            <a:prstGeom prst="straightConnector1">
              <a:avLst/>
            </a:prstGeom>
            <a:noFill/>
            <a:ln w="38100">
              <a:solidFill>
                <a:schemeClr val="accent1"/>
              </a:solidFill>
              <a:round/>
              <a:headEnd/>
              <a:tailEnd/>
            </a:ln>
            <a:extLst>
              <a:ext uri="{909E8E84-426E-40dd-AFC4-6F175D3DCCD1}">
                <a14:hiddenFill xmlns:a14="http://schemas.microsoft.com/office/drawing/2010/main">
                  <a:noFill/>
                </a14:hiddenFill>
              </a:ext>
            </a:extLst>
          </p:spPr>
        </p:cxnSp>
        <p:sp>
          <p:nvSpPr>
            <p:cNvPr id="28687" name="_s28687"/>
            <p:cNvSpPr>
              <a:spLocks noChangeArrowheads="1"/>
            </p:cNvSpPr>
            <p:nvPr/>
          </p:nvSpPr>
          <p:spPr bwMode="auto">
            <a:xfrm>
              <a:off x="1727" y="1297"/>
              <a:ext cx="864" cy="288"/>
            </a:xfrm>
            <a:prstGeom prst="roundRect">
              <a:avLst>
                <a:gd name="adj" fmla="val 16667"/>
              </a:avLst>
            </a:prstGeom>
            <a:gradFill rotWithShape="0">
              <a:gsLst>
                <a:gs pos="0">
                  <a:schemeClr val="accent1"/>
                </a:gs>
                <a:gs pos="100000">
                  <a:srgbClr val="B9CDE5"/>
                </a:gs>
              </a:gsLst>
              <a:path path="rect">
                <a:fillToRect l="100000" t="100000"/>
              </a:path>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bg1"/>
                  </a:solidFill>
                  <a:effectLst/>
                  <a:latin typeface="Arial" charset="0"/>
                  <a:ea typeface="ＭＳ Ｐゴシック" charset="0"/>
                </a:rPr>
                <a:t>U.S. Department of Housing and Urban Development </a:t>
              </a:r>
            </a:p>
          </p:txBody>
        </p:sp>
        <p:sp>
          <p:nvSpPr>
            <p:cNvPr id="28688" name="_s28688"/>
            <p:cNvSpPr>
              <a:spLocks noChangeArrowheads="1"/>
            </p:cNvSpPr>
            <p:nvPr/>
          </p:nvSpPr>
          <p:spPr bwMode="auto">
            <a:xfrm>
              <a:off x="1727" y="1729"/>
              <a:ext cx="864" cy="288"/>
            </a:xfrm>
            <a:prstGeom prst="roundRect">
              <a:avLst>
                <a:gd name="adj" fmla="val 16667"/>
              </a:avLst>
            </a:prstGeom>
            <a:gradFill rotWithShape="0">
              <a:gsLst>
                <a:gs pos="0">
                  <a:schemeClr val="accent1"/>
                </a:gs>
                <a:gs pos="100000">
                  <a:srgbClr val="B9CDE5"/>
                </a:gs>
              </a:gsLst>
              <a:path path="rect">
                <a:fillToRect l="100000" t="100000"/>
              </a:path>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bg1"/>
                  </a:solidFill>
                  <a:effectLst/>
                  <a:latin typeface="Arial" charset="0"/>
                  <a:ea typeface="ＭＳ Ｐゴシック" charset="0"/>
                </a:rPr>
                <a:t>Executive Director of SFRPC</a:t>
              </a:r>
            </a:p>
          </p:txBody>
        </p:sp>
        <p:sp>
          <p:nvSpPr>
            <p:cNvPr id="28689" name="_s28689"/>
            <p:cNvSpPr>
              <a:spLocks noChangeArrowheads="1"/>
            </p:cNvSpPr>
            <p:nvPr/>
          </p:nvSpPr>
          <p:spPr bwMode="auto">
            <a:xfrm>
              <a:off x="1152" y="2161"/>
              <a:ext cx="863" cy="288"/>
            </a:xfrm>
            <a:prstGeom prst="roundRect">
              <a:avLst>
                <a:gd name="adj" fmla="val 16667"/>
              </a:avLst>
            </a:prstGeom>
            <a:gradFill rotWithShape="0">
              <a:gsLst>
                <a:gs pos="0">
                  <a:schemeClr val="accent1"/>
                </a:gs>
                <a:gs pos="100000">
                  <a:srgbClr val="B9CDE5"/>
                </a:gs>
              </a:gsLst>
              <a:path path="rect">
                <a:fillToRect l="100000" t="100000"/>
              </a:path>
            </a:gra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ctr"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bg1"/>
                  </a:solidFill>
                  <a:effectLst/>
                  <a:latin typeface="Arial" charset="0"/>
                  <a:ea typeface="ＭＳ Ｐゴシック" charset="0"/>
                </a:rPr>
                <a:t>SFRPC Expenses</a:t>
              </a:r>
            </a:p>
          </p:txBody>
        </p:sp>
        <p:sp>
          <p:nvSpPr>
            <p:cNvPr id="28690" name="_s28690"/>
            <p:cNvSpPr>
              <a:spLocks noChangeArrowheads="1"/>
            </p:cNvSpPr>
            <p:nvPr/>
          </p:nvSpPr>
          <p:spPr bwMode="auto">
            <a:xfrm>
              <a:off x="3311" y="2161"/>
              <a:ext cx="863" cy="288"/>
            </a:xfrm>
            <a:prstGeom prst="roundRect">
              <a:avLst>
                <a:gd name="adj" fmla="val 16667"/>
              </a:avLst>
            </a:prstGeom>
            <a:gradFill rotWithShape="0">
              <a:gsLst>
                <a:gs pos="0">
                  <a:schemeClr val="accent1"/>
                </a:gs>
                <a:gs pos="100000">
                  <a:srgbClr val="B9CDE5"/>
                </a:gs>
              </a:gsLst>
              <a:path path="rect">
                <a:fillToRect l="100000" t="100000"/>
              </a:path>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bg1"/>
                  </a:solidFill>
                  <a:effectLst/>
                  <a:latin typeface="Arial" charset="0"/>
                  <a:ea typeface="ＭＳ Ｐゴシック" charset="0"/>
                </a:rPr>
                <a:t>Consultant Expenses</a:t>
              </a:r>
            </a:p>
          </p:txBody>
        </p:sp>
        <p:sp>
          <p:nvSpPr>
            <p:cNvPr id="28691" name="_s28691"/>
            <p:cNvSpPr>
              <a:spLocks noChangeArrowheads="1"/>
            </p:cNvSpPr>
            <p:nvPr/>
          </p:nvSpPr>
          <p:spPr bwMode="auto">
            <a:xfrm>
              <a:off x="2303" y="2593"/>
              <a:ext cx="863" cy="288"/>
            </a:xfrm>
            <a:prstGeom prst="roundRect">
              <a:avLst>
                <a:gd name="adj" fmla="val 16667"/>
              </a:avLst>
            </a:prstGeom>
            <a:gradFill rotWithShape="0">
              <a:gsLst>
                <a:gs pos="0">
                  <a:schemeClr val="accent1"/>
                </a:gs>
                <a:gs pos="100000">
                  <a:srgbClr val="B9CDE5"/>
                </a:gs>
              </a:gsLst>
              <a:path path="rect">
                <a:fillToRect l="100000" t="100000"/>
              </a:path>
            </a:gra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ctr"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bg1"/>
                  </a:solidFill>
                  <a:effectLst/>
                  <a:latin typeface="Arial" charset="0"/>
                  <a:ea typeface="ＭＳ Ｐゴシック" charset="0"/>
                </a:rPr>
                <a:t>TCRPC Expenses</a:t>
              </a:r>
            </a:p>
          </p:txBody>
        </p:sp>
        <p:sp>
          <p:nvSpPr>
            <p:cNvPr id="28692" name="_s28692"/>
            <p:cNvSpPr>
              <a:spLocks noChangeArrowheads="1"/>
            </p:cNvSpPr>
            <p:nvPr/>
          </p:nvSpPr>
          <p:spPr bwMode="auto">
            <a:xfrm>
              <a:off x="3310" y="2593"/>
              <a:ext cx="863" cy="288"/>
            </a:xfrm>
            <a:prstGeom prst="roundRect">
              <a:avLst>
                <a:gd name="adj" fmla="val 16667"/>
              </a:avLst>
            </a:prstGeom>
            <a:gradFill rotWithShape="0">
              <a:gsLst>
                <a:gs pos="0">
                  <a:schemeClr val="accent1"/>
                </a:gs>
                <a:gs pos="100000">
                  <a:srgbClr val="B9CDE5"/>
                </a:gs>
              </a:gsLst>
              <a:path path="rect">
                <a:fillToRect l="100000" t="100000"/>
              </a:path>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bg1"/>
                  </a:solidFill>
                  <a:effectLst/>
                  <a:latin typeface="Arial" charset="0"/>
                  <a:ea typeface="ＭＳ Ｐゴシック" charset="0"/>
                </a:rPr>
                <a:t>Southeast Florida Climate Change Compact Expenses</a:t>
              </a:r>
            </a:p>
          </p:txBody>
        </p:sp>
        <p:sp>
          <p:nvSpPr>
            <p:cNvPr id="28693" name="_s28693"/>
            <p:cNvSpPr>
              <a:spLocks noChangeArrowheads="1"/>
            </p:cNvSpPr>
            <p:nvPr/>
          </p:nvSpPr>
          <p:spPr bwMode="auto">
            <a:xfrm>
              <a:off x="4317" y="2593"/>
              <a:ext cx="864" cy="288"/>
            </a:xfrm>
            <a:prstGeom prst="roundRect">
              <a:avLst>
                <a:gd name="adj" fmla="val 16667"/>
              </a:avLst>
            </a:prstGeom>
            <a:gradFill rotWithShape="0">
              <a:gsLst>
                <a:gs pos="0">
                  <a:schemeClr val="accent1"/>
                </a:gs>
                <a:gs pos="100000">
                  <a:srgbClr val="B9CDE5"/>
                </a:gs>
              </a:gsLst>
              <a:path path="rect">
                <a:fillToRect l="100000" t="100000"/>
              </a:path>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bg1"/>
                  </a:solidFill>
                  <a:effectLst/>
                  <a:latin typeface="Arial" charset="0"/>
                  <a:ea typeface="ＭＳ Ｐゴシック" charset="0"/>
                </a:rPr>
                <a:t>Master Consultant Expenses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bg1"/>
                  </a:solidFill>
                  <a:effectLst/>
                  <a:latin typeface="Arial" charset="0"/>
                  <a:ea typeface="ＭＳ Ｐゴシック" charset="0"/>
                </a:rPr>
                <a:t>(Dover Kohl)</a:t>
              </a:r>
            </a:p>
          </p:txBody>
        </p:sp>
        <p:sp>
          <p:nvSpPr>
            <p:cNvPr id="28694" name="_s28694"/>
            <p:cNvSpPr>
              <a:spLocks noChangeArrowheads="1"/>
            </p:cNvSpPr>
            <p:nvPr/>
          </p:nvSpPr>
          <p:spPr bwMode="auto">
            <a:xfrm>
              <a:off x="3308" y="3025"/>
              <a:ext cx="863" cy="287"/>
            </a:xfrm>
            <a:prstGeom prst="roundRect">
              <a:avLst>
                <a:gd name="adj" fmla="val 16667"/>
              </a:avLst>
            </a:prstGeom>
            <a:gradFill rotWithShape="0">
              <a:gsLst>
                <a:gs pos="0">
                  <a:schemeClr val="accent1"/>
                </a:gs>
                <a:gs pos="100000">
                  <a:srgbClr val="B9CDE5"/>
                </a:gs>
              </a:gsLst>
              <a:path path="rect">
                <a:fillToRect l="100000" t="100000"/>
              </a:path>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bg1"/>
                  </a:solidFill>
                  <a:effectLst/>
                  <a:latin typeface="Arial" charset="0"/>
                  <a:ea typeface="ＭＳ Ｐゴシック" charset="0"/>
                </a:rPr>
                <a:t>Sub-grant Consultant</a:t>
              </a:r>
            </a:p>
          </p:txBody>
        </p:sp>
        <p:sp>
          <p:nvSpPr>
            <p:cNvPr id="28695" name="_s28695"/>
            <p:cNvSpPr>
              <a:spLocks noChangeArrowheads="1"/>
            </p:cNvSpPr>
            <p:nvPr/>
          </p:nvSpPr>
          <p:spPr bwMode="auto">
            <a:xfrm>
              <a:off x="5325" y="3025"/>
              <a:ext cx="865" cy="287"/>
            </a:xfrm>
            <a:prstGeom prst="roundRect">
              <a:avLst>
                <a:gd name="adj" fmla="val 16667"/>
              </a:avLst>
            </a:prstGeom>
            <a:gradFill rotWithShape="0">
              <a:gsLst>
                <a:gs pos="0">
                  <a:schemeClr val="accent1"/>
                </a:gs>
                <a:gs pos="100000">
                  <a:srgbClr val="B9CDE5"/>
                </a:gs>
              </a:gsLst>
              <a:path path="rect">
                <a:fillToRect l="100000" t="100000"/>
              </a:path>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bg1"/>
                  </a:solidFill>
                  <a:effectLst/>
                  <a:latin typeface="Arial" charset="0"/>
                  <a:ea typeface="ＭＳ Ｐゴシック" charset="0"/>
                </a:rPr>
                <a:t>Sub-grant Consultant</a:t>
              </a:r>
            </a:p>
          </p:txBody>
        </p:sp>
        <p:sp>
          <p:nvSpPr>
            <p:cNvPr id="28696" name="_s28696"/>
            <p:cNvSpPr>
              <a:spLocks noChangeArrowheads="1"/>
            </p:cNvSpPr>
            <p:nvPr/>
          </p:nvSpPr>
          <p:spPr bwMode="auto">
            <a:xfrm>
              <a:off x="4315" y="3025"/>
              <a:ext cx="866" cy="288"/>
            </a:xfrm>
            <a:prstGeom prst="roundRect">
              <a:avLst>
                <a:gd name="adj" fmla="val 16667"/>
              </a:avLst>
            </a:prstGeom>
            <a:gradFill rotWithShape="0">
              <a:gsLst>
                <a:gs pos="0">
                  <a:schemeClr val="accent1"/>
                </a:gs>
                <a:gs pos="100000">
                  <a:srgbClr val="B9CDE5"/>
                </a:gs>
              </a:gsLst>
              <a:path path="rect">
                <a:fillToRect l="100000" t="100000"/>
              </a:path>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bg1"/>
                  </a:solidFill>
                  <a:effectLst/>
                  <a:latin typeface="Arial" charset="0"/>
                  <a:ea typeface="ＭＳ Ｐゴシック" charset="0"/>
                </a:rPr>
                <a:t>Sub-grant Consultant</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idx="4294967295"/>
          </p:nvPr>
        </p:nvSpPr>
        <p:spPr>
          <a:ln>
            <a:solidFill>
              <a:schemeClr val="bg1"/>
            </a:solidFill>
          </a:ln>
        </p:spPr>
        <p:txBody>
          <a:bodyPr/>
          <a:lstStyle/>
          <a:p>
            <a:pPr eaLnBrk="1" hangingPunct="1"/>
            <a:r>
              <a:rPr lang="en-US" smtClean="0">
                <a:solidFill>
                  <a:schemeClr val="bg1"/>
                </a:solidFill>
              </a:rPr>
              <a:t>Budget Performance</a:t>
            </a:r>
          </a:p>
        </p:txBody>
      </p:sp>
      <p:sp>
        <p:nvSpPr>
          <p:cNvPr id="17410" name="Rectangle 3"/>
          <p:cNvSpPr>
            <a:spLocks noGrp="1"/>
          </p:cNvSpPr>
          <p:nvPr>
            <p:ph type="body" idx="4294967295"/>
          </p:nvPr>
        </p:nvSpPr>
        <p:spPr>
          <a:xfrm>
            <a:off x="744538" y="1549400"/>
            <a:ext cx="8229600" cy="4478338"/>
          </a:xfrm>
        </p:spPr>
        <p:txBody>
          <a:bodyPr/>
          <a:lstStyle/>
          <a:p>
            <a:pPr eaLnBrk="1" hangingPunct="1">
              <a:lnSpc>
                <a:spcPct val="80000"/>
              </a:lnSpc>
              <a:buFont typeface="Arial" charset="0"/>
              <a:buNone/>
            </a:pPr>
            <a:endParaRPr lang="en-US" sz="1800" smtClean="0">
              <a:solidFill>
                <a:schemeClr val="bg1"/>
              </a:solidFill>
            </a:endParaRPr>
          </a:p>
          <a:p>
            <a:pPr eaLnBrk="1" hangingPunct="1">
              <a:lnSpc>
                <a:spcPct val="80000"/>
              </a:lnSpc>
              <a:buFont typeface="Arial" charset="0"/>
              <a:buNone/>
            </a:pPr>
            <a:r>
              <a:rPr lang="en-US" sz="1800" smtClean="0">
                <a:solidFill>
                  <a:schemeClr val="bg1"/>
                </a:solidFill>
              </a:rPr>
              <a:t>	Salaries					$191,077.61</a:t>
            </a:r>
          </a:p>
          <a:p>
            <a:pPr eaLnBrk="1" hangingPunct="1">
              <a:lnSpc>
                <a:spcPct val="80000"/>
              </a:lnSpc>
              <a:buFont typeface="Arial" charset="0"/>
              <a:buNone/>
            </a:pPr>
            <a:r>
              <a:rPr lang="en-US" sz="1800" smtClean="0">
                <a:solidFill>
                  <a:schemeClr val="bg1"/>
                </a:solidFill>
              </a:rPr>
              <a:t>	Fringe Benefits (allocated)			$48,172.07</a:t>
            </a:r>
          </a:p>
          <a:p>
            <a:pPr eaLnBrk="1" hangingPunct="1">
              <a:lnSpc>
                <a:spcPct val="80000"/>
              </a:lnSpc>
              <a:buFont typeface="Arial" charset="0"/>
              <a:buNone/>
            </a:pPr>
            <a:r>
              <a:rPr lang="en-US" sz="1800" smtClean="0">
                <a:solidFill>
                  <a:schemeClr val="bg1"/>
                </a:solidFill>
              </a:rPr>
              <a:t>	Travel Reimbursements				$7,975.35</a:t>
            </a:r>
          </a:p>
          <a:p>
            <a:pPr eaLnBrk="1" hangingPunct="1">
              <a:lnSpc>
                <a:spcPct val="80000"/>
              </a:lnSpc>
              <a:buFont typeface="Arial" charset="0"/>
              <a:buNone/>
            </a:pPr>
            <a:r>
              <a:rPr lang="en-US" sz="1800" smtClean="0">
                <a:solidFill>
                  <a:schemeClr val="bg1"/>
                </a:solidFill>
              </a:rPr>
              <a:t>	Printing, Notices and Advertising			$559.90</a:t>
            </a:r>
          </a:p>
          <a:p>
            <a:pPr eaLnBrk="1" hangingPunct="1">
              <a:lnSpc>
                <a:spcPct val="80000"/>
              </a:lnSpc>
              <a:buFont typeface="Arial" charset="0"/>
              <a:buNone/>
            </a:pPr>
            <a:r>
              <a:rPr lang="en-US" sz="1800" smtClean="0">
                <a:solidFill>
                  <a:schemeClr val="bg1"/>
                </a:solidFill>
              </a:rPr>
              <a:t>	Communication and Postage			$4,020.29</a:t>
            </a:r>
          </a:p>
          <a:p>
            <a:pPr eaLnBrk="1" hangingPunct="1">
              <a:lnSpc>
                <a:spcPct val="80000"/>
              </a:lnSpc>
              <a:buFont typeface="Arial" charset="0"/>
              <a:buNone/>
            </a:pPr>
            <a:r>
              <a:rPr lang="en-US" sz="1800" smtClean="0">
                <a:solidFill>
                  <a:schemeClr val="bg1"/>
                </a:solidFill>
              </a:rPr>
              <a:t>	Consultant Expenses 				$5,000.00</a:t>
            </a:r>
          </a:p>
          <a:p>
            <a:pPr eaLnBrk="1" hangingPunct="1">
              <a:lnSpc>
                <a:spcPct val="80000"/>
              </a:lnSpc>
              <a:buFont typeface="Arial" charset="0"/>
              <a:buNone/>
            </a:pPr>
            <a:r>
              <a:rPr lang="en-US" sz="1800" smtClean="0">
                <a:solidFill>
                  <a:schemeClr val="bg1"/>
                </a:solidFill>
              </a:rPr>
              <a:t>	</a:t>
            </a:r>
            <a:r>
              <a:rPr lang="en-US" sz="1800" u="sng" smtClean="0">
                <a:solidFill>
                  <a:schemeClr val="bg1"/>
                </a:solidFill>
              </a:rPr>
              <a:t>Indirect Costs					$206,383.43</a:t>
            </a:r>
          </a:p>
          <a:p>
            <a:pPr eaLnBrk="1" hangingPunct="1">
              <a:lnSpc>
                <a:spcPct val="80000"/>
              </a:lnSpc>
              <a:buFont typeface="Arial" charset="0"/>
              <a:buNone/>
            </a:pPr>
            <a:r>
              <a:rPr lang="en-US" sz="1800" smtClean="0">
                <a:solidFill>
                  <a:schemeClr val="bg1"/>
                </a:solidFill>
              </a:rPr>
              <a:t>	Direct expenditures by </a:t>
            </a:r>
            <a:r>
              <a:rPr lang="en-US" sz="1800" u="sng" smtClean="0">
                <a:solidFill>
                  <a:schemeClr val="bg1"/>
                </a:solidFill>
              </a:rPr>
              <a:t>SFRPC</a:t>
            </a:r>
            <a:r>
              <a:rPr lang="en-US" sz="1800" smtClean="0">
                <a:solidFill>
                  <a:schemeClr val="bg1"/>
                </a:solidFill>
              </a:rPr>
              <a:t> 			$463,188.65                                       (Through Dec 2011)     </a:t>
            </a:r>
          </a:p>
          <a:p>
            <a:pPr eaLnBrk="1" hangingPunct="1">
              <a:lnSpc>
                <a:spcPct val="80000"/>
              </a:lnSpc>
              <a:buFont typeface="Arial" charset="0"/>
              <a:buNone/>
            </a:pPr>
            <a:r>
              <a:rPr lang="en-US" sz="1800" smtClean="0">
                <a:solidFill>
                  <a:schemeClr val="bg1"/>
                </a:solidFill>
              </a:rPr>
              <a:t>	</a:t>
            </a:r>
          </a:p>
          <a:p>
            <a:pPr eaLnBrk="1" hangingPunct="1">
              <a:lnSpc>
                <a:spcPct val="80000"/>
              </a:lnSpc>
              <a:buFont typeface="Arial" charset="0"/>
              <a:buNone/>
            </a:pPr>
            <a:r>
              <a:rPr lang="en-US" sz="1800" smtClean="0">
                <a:solidFill>
                  <a:schemeClr val="bg1"/>
                </a:solidFill>
              </a:rPr>
              <a:t>	Direct expenditures by </a:t>
            </a:r>
            <a:r>
              <a:rPr lang="en-US" sz="1800" u="sng" smtClean="0">
                <a:solidFill>
                  <a:schemeClr val="bg1"/>
                </a:solidFill>
              </a:rPr>
              <a:t>TCRPC</a:t>
            </a:r>
            <a:r>
              <a:rPr lang="en-US" sz="1800" smtClean="0">
                <a:solidFill>
                  <a:schemeClr val="bg1"/>
                </a:solidFill>
              </a:rPr>
              <a:t>  			$141,558.88</a:t>
            </a:r>
          </a:p>
          <a:p>
            <a:pPr eaLnBrk="1" hangingPunct="1">
              <a:lnSpc>
                <a:spcPct val="80000"/>
              </a:lnSpc>
              <a:buFont typeface="Arial" charset="0"/>
              <a:buNone/>
            </a:pPr>
            <a:r>
              <a:rPr lang="en-US" sz="1800" smtClean="0">
                <a:solidFill>
                  <a:schemeClr val="bg1"/>
                </a:solidFill>
              </a:rPr>
              <a:t>	(Through Dec 2011)</a:t>
            </a:r>
          </a:p>
          <a:p>
            <a:pPr eaLnBrk="1" hangingPunct="1">
              <a:lnSpc>
                <a:spcPct val="80000"/>
              </a:lnSpc>
              <a:buFont typeface="Arial" charset="0"/>
              <a:buNone/>
            </a:pPr>
            <a:endParaRPr lang="en-US" sz="1800" smtClean="0">
              <a:solidFill>
                <a:schemeClr val="bg1"/>
              </a:solidFill>
            </a:endParaRPr>
          </a:p>
          <a:p>
            <a:pPr eaLnBrk="1" hangingPunct="1">
              <a:lnSpc>
                <a:spcPct val="80000"/>
              </a:lnSpc>
              <a:buFont typeface="Arial" charset="0"/>
              <a:buNone/>
            </a:pPr>
            <a:r>
              <a:rPr lang="en-US" sz="1800" smtClean="0">
                <a:solidFill>
                  <a:schemeClr val="bg1"/>
                </a:solidFill>
              </a:rPr>
              <a:t>	HUD-reimbursed expenditures 			$604,747.53                                   (Feb 2011 – Dec 2011)</a:t>
            </a:r>
          </a:p>
          <a:p>
            <a:pPr eaLnBrk="1" hangingPunct="1">
              <a:lnSpc>
                <a:spcPct val="80000"/>
              </a:lnSpc>
            </a:pPr>
            <a:endParaRPr lang="en-US" sz="1800" u="sng" smtClean="0">
              <a:solidFill>
                <a:schemeClr val="bg1"/>
              </a:solidFill>
            </a:endParaRPr>
          </a:p>
          <a:p>
            <a:pPr eaLnBrk="1" hangingPunct="1">
              <a:lnSpc>
                <a:spcPct val="80000"/>
              </a:lnSpc>
              <a:buFont typeface="Arial" charset="0"/>
              <a:buNone/>
            </a:pPr>
            <a:endParaRPr lang="en-US" sz="1800" smtClean="0">
              <a:solidFill>
                <a:schemeClr val="bg1"/>
              </a:solidFill>
            </a:endParaRPr>
          </a:p>
        </p:txBody>
      </p:sp>
      <p:sp>
        <p:nvSpPr>
          <p:cNvPr id="17413" name="Text Box 5"/>
          <p:cNvSpPr txBox="1">
            <a:spLocks noChangeArrowheads="1"/>
          </p:cNvSpPr>
          <p:nvPr/>
        </p:nvSpPr>
        <p:spPr bwMode="auto">
          <a:xfrm>
            <a:off x="6238875" y="5486400"/>
            <a:ext cx="1371600" cy="366713"/>
          </a:xfrm>
          <a:prstGeom prst="rect">
            <a:avLst/>
          </a:prstGeom>
          <a:noFill/>
          <a:ln w="9525">
            <a:noFill/>
            <a:miter lim="800000"/>
            <a:headEnd/>
            <a:tailEnd/>
          </a:ln>
          <a:effectLst/>
        </p:spPr>
        <p:txBody>
          <a:bodyPr>
            <a:spAutoFit/>
          </a:bodyPr>
          <a:lstStyle/>
          <a:p>
            <a:pPr defTabSz="914400" eaLnBrk="1" hangingPunct="1"/>
            <a:endParaRPr lang="en-US"/>
          </a:p>
        </p:txBody>
      </p:sp>
      <p:cxnSp>
        <p:nvCxnSpPr>
          <p:cNvPr id="39" name="Straight Connector 38"/>
          <p:cNvCxnSpPr>
            <a:cxnSpLocks noChangeShapeType="1"/>
          </p:cNvCxnSpPr>
          <p:nvPr/>
        </p:nvCxnSpPr>
        <p:spPr bwMode="auto">
          <a:xfrm>
            <a:off x="588963" y="5229225"/>
            <a:ext cx="7915275" cy="0"/>
          </a:xfrm>
          <a:prstGeom prst="line">
            <a:avLst/>
          </a:prstGeom>
          <a:noFill/>
          <a:ln w="28575" algn="ctr">
            <a:solidFill>
              <a:schemeClr val="bg1"/>
            </a:solidFill>
            <a:round/>
            <a:headEnd/>
            <a:tailEnd/>
          </a:ln>
        </p:spPr>
      </p:cxn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p:cNvPicPr>
            <a:picLocks noChangeAspect="1" noChangeArrowheads="1"/>
          </p:cNvPicPr>
          <p:nvPr/>
        </p:nvPicPr>
        <p:blipFill>
          <a:blip r:embed="rId2"/>
          <a:srcRect l="26094" t="17188" r="24648" b="6055"/>
          <a:stretch>
            <a:fillRect/>
          </a:stretch>
        </p:blipFill>
        <p:spPr bwMode="auto">
          <a:xfrm>
            <a:off x="1057275" y="114300"/>
            <a:ext cx="7334250" cy="661035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p:cNvSpPr>
          <p:nvPr>
            <p:ph type="title" idx="4294967295"/>
          </p:nvPr>
        </p:nvSpPr>
        <p:spPr/>
        <p:txBody>
          <a:bodyPr/>
          <a:lstStyle/>
          <a:p>
            <a:pPr eaLnBrk="1" hangingPunct="1"/>
            <a:r>
              <a:rPr lang="en-US" smtClean="0">
                <a:solidFill>
                  <a:schemeClr val="bg1"/>
                </a:solidFill>
              </a:rPr>
              <a:t>Partnership Staff (SFRPC)</a:t>
            </a:r>
          </a:p>
        </p:txBody>
      </p:sp>
      <p:sp>
        <p:nvSpPr>
          <p:cNvPr id="18434" name="Rectangle 4"/>
          <p:cNvSpPr>
            <a:spLocks noGrp="1"/>
          </p:cNvSpPr>
          <p:nvPr>
            <p:ph type="body" sz="half" idx="4294967295"/>
          </p:nvPr>
        </p:nvSpPr>
        <p:spPr>
          <a:xfrm>
            <a:off x="457200" y="1600200"/>
            <a:ext cx="4038600" cy="4525963"/>
          </a:xfrm>
        </p:spPr>
        <p:txBody>
          <a:bodyPr/>
          <a:lstStyle/>
          <a:p>
            <a:pPr eaLnBrk="1" hangingPunct="1"/>
            <a:r>
              <a:rPr lang="en-US" sz="2400" smtClean="0">
                <a:solidFill>
                  <a:schemeClr val="bg1"/>
                </a:solidFill>
              </a:rPr>
              <a:t>Direct charge of 3,711 hours (44 weeks)</a:t>
            </a:r>
          </a:p>
          <a:p>
            <a:pPr eaLnBrk="1" hangingPunct="1">
              <a:buFont typeface="Arial" charset="0"/>
              <a:buNone/>
            </a:pPr>
            <a:endParaRPr lang="en-US" sz="2400" smtClean="0">
              <a:solidFill>
                <a:schemeClr val="bg1"/>
              </a:solidFill>
            </a:endParaRPr>
          </a:p>
          <a:p>
            <a:pPr eaLnBrk="1" hangingPunct="1"/>
            <a:r>
              <a:rPr lang="en-US" sz="2400" smtClean="0">
                <a:solidFill>
                  <a:schemeClr val="bg1"/>
                </a:solidFill>
              </a:rPr>
              <a:t>Current annual salaries at SFRPC range from $30,900 to $160,000</a:t>
            </a:r>
          </a:p>
          <a:p>
            <a:pPr eaLnBrk="1" hangingPunct="1">
              <a:buFont typeface="Arial" charset="0"/>
              <a:buNone/>
            </a:pPr>
            <a:endParaRPr lang="en-US" sz="2400" smtClean="0">
              <a:solidFill>
                <a:schemeClr val="bg1"/>
              </a:solidFill>
            </a:endParaRPr>
          </a:p>
          <a:p>
            <a:pPr eaLnBrk="1" hangingPunct="1"/>
            <a:r>
              <a:rPr lang="en-US" sz="2400" smtClean="0">
                <a:solidFill>
                  <a:schemeClr val="bg1"/>
                </a:solidFill>
              </a:rPr>
              <a:t>Estimated total 3-year indirect cost is $560,960 (89.2% on salary and fringe)</a:t>
            </a:r>
          </a:p>
          <a:p>
            <a:pPr eaLnBrk="1" hangingPunct="1">
              <a:buFont typeface="Arial" charset="0"/>
              <a:buNone/>
            </a:pPr>
            <a:endParaRPr lang="en-US" sz="2400" smtClean="0">
              <a:solidFill>
                <a:schemeClr val="bg1"/>
              </a:solidFill>
            </a:endParaRPr>
          </a:p>
          <a:p>
            <a:pPr eaLnBrk="1" hangingPunct="1"/>
            <a:endParaRPr lang="en-US" sz="2400" smtClean="0">
              <a:solidFill>
                <a:schemeClr val="bg1"/>
              </a:solidFill>
            </a:endParaRPr>
          </a:p>
          <a:p>
            <a:pPr eaLnBrk="1" hangingPunct="1"/>
            <a:endParaRPr lang="en-US" sz="2400" smtClean="0">
              <a:solidFill>
                <a:schemeClr val="bg1"/>
              </a:solidFill>
            </a:endParaRPr>
          </a:p>
        </p:txBody>
      </p:sp>
      <p:sp>
        <p:nvSpPr>
          <p:cNvPr id="18435" name="Rectangle 5"/>
          <p:cNvSpPr>
            <a:spLocks noGrp="1"/>
          </p:cNvSpPr>
          <p:nvPr>
            <p:ph type="body" sz="half" idx="4294967295"/>
          </p:nvPr>
        </p:nvSpPr>
        <p:spPr>
          <a:xfrm>
            <a:off x="4648200" y="1600200"/>
            <a:ext cx="4279900" cy="4525963"/>
          </a:xfrm>
          <a:ln>
            <a:solidFill>
              <a:schemeClr val="bg1"/>
            </a:solidFill>
          </a:ln>
        </p:spPr>
        <p:txBody>
          <a:bodyPr/>
          <a:lstStyle/>
          <a:p>
            <a:pPr eaLnBrk="1" hangingPunct="1">
              <a:buFont typeface="Wingdings" pitchFamily="2" charset="2"/>
              <a:buNone/>
            </a:pPr>
            <a:r>
              <a:rPr lang="en-US" sz="1600" b="1" smtClean="0">
                <a:solidFill>
                  <a:schemeClr val="bg1"/>
                </a:solidFill>
              </a:rPr>
              <a:t>	Percent of time of one FTE dedicated to the project:</a:t>
            </a:r>
          </a:p>
          <a:p>
            <a:pPr eaLnBrk="1" hangingPunct="1">
              <a:buFont typeface="Wingdings" pitchFamily="2" charset="2"/>
              <a:buChar char="Ø"/>
            </a:pPr>
            <a:endParaRPr lang="en-US" sz="1600" b="1" smtClean="0">
              <a:solidFill>
                <a:schemeClr val="bg1"/>
              </a:solidFill>
            </a:endParaRPr>
          </a:p>
          <a:p>
            <a:pPr eaLnBrk="1" hangingPunct="1">
              <a:buFont typeface="Wingdings" pitchFamily="2" charset="2"/>
              <a:buNone/>
            </a:pPr>
            <a:endParaRPr lang="en-US" sz="1600" b="1" smtClean="0">
              <a:solidFill>
                <a:schemeClr val="bg1"/>
              </a:solidFill>
            </a:endParaRPr>
          </a:p>
          <a:p>
            <a:pPr eaLnBrk="1" hangingPunct="1">
              <a:buFont typeface="Wingdings" pitchFamily="2" charset="2"/>
              <a:buChar char="Ø"/>
            </a:pPr>
            <a:r>
              <a:rPr lang="en-US" sz="1600" smtClean="0">
                <a:solidFill>
                  <a:schemeClr val="bg1"/>
                </a:solidFill>
              </a:rPr>
              <a:t>Executive Director/     	    747       42%                  Project Director</a:t>
            </a:r>
          </a:p>
          <a:p>
            <a:pPr eaLnBrk="1" hangingPunct="1">
              <a:buFont typeface="Wingdings" pitchFamily="2" charset="2"/>
              <a:buChar char="Ø"/>
            </a:pPr>
            <a:r>
              <a:rPr lang="en-US" sz="1600" smtClean="0">
                <a:solidFill>
                  <a:schemeClr val="bg1"/>
                </a:solidFill>
              </a:rPr>
              <a:t>Isabel Cosio-Carballo	  1,428      81%</a:t>
            </a:r>
          </a:p>
          <a:p>
            <a:pPr eaLnBrk="1" hangingPunct="1">
              <a:buFont typeface="Wingdings" pitchFamily="2" charset="2"/>
              <a:buChar char="Ø"/>
            </a:pPr>
            <a:r>
              <a:rPr lang="en-US" sz="1600" smtClean="0">
                <a:solidFill>
                  <a:schemeClr val="bg1"/>
                </a:solidFill>
              </a:rPr>
              <a:t>Eric Swanson		    512       29%</a:t>
            </a:r>
          </a:p>
          <a:p>
            <a:pPr eaLnBrk="1" hangingPunct="1">
              <a:buFont typeface="Wingdings" pitchFamily="2" charset="2"/>
              <a:buChar char="Ø"/>
            </a:pPr>
            <a:r>
              <a:rPr lang="en-US" sz="1600" smtClean="0">
                <a:solidFill>
                  <a:schemeClr val="bg1"/>
                </a:solidFill>
              </a:rPr>
              <a:t>Richard Ogburn		    312       18%</a:t>
            </a:r>
          </a:p>
          <a:p>
            <a:pPr eaLnBrk="1" hangingPunct="1">
              <a:buFont typeface="Wingdings" pitchFamily="2" charset="2"/>
              <a:buChar char="Ø"/>
            </a:pPr>
            <a:r>
              <a:rPr lang="en-US" sz="1600" smtClean="0">
                <a:solidFill>
                  <a:schemeClr val="bg1"/>
                </a:solidFill>
              </a:rPr>
              <a:t>Jeanne Tan		    216       12%</a:t>
            </a:r>
          </a:p>
          <a:p>
            <a:pPr eaLnBrk="1" hangingPunct="1">
              <a:buFont typeface="Wingdings" pitchFamily="2" charset="2"/>
              <a:buChar char="Ø"/>
            </a:pPr>
            <a:r>
              <a:rPr lang="en-US" sz="1600" smtClean="0">
                <a:solidFill>
                  <a:schemeClr val="bg1"/>
                </a:solidFill>
              </a:rPr>
              <a:t>Other Program/                              86         6%              Policy Staff</a:t>
            </a:r>
          </a:p>
          <a:p>
            <a:pPr eaLnBrk="1" hangingPunct="1">
              <a:buFont typeface="Wingdings" pitchFamily="2" charset="2"/>
              <a:buChar char="Ø"/>
            </a:pPr>
            <a:r>
              <a:rPr lang="en-US" sz="1600" smtClean="0">
                <a:solidFill>
                  <a:schemeClr val="bg1"/>
                </a:solidFill>
              </a:rPr>
              <a:t>Support Staff                                 410       23%                  (Admin, Graphics, IT)</a:t>
            </a:r>
          </a:p>
        </p:txBody>
      </p:sp>
      <p:cxnSp>
        <p:nvCxnSpPr>
          <p:cNvPr id="18436" name="Straight Connector 92"/>
          <p:cNvCxnSpPr>
            <a:cxnSpLocks noChangeShapeType="1"/>
          </p:cNvCxnSpPr>
          <p:nvPr/>
        </p:nvCxnSpPr>
        <p:spPr bwMode="auto">
          <a:xfrm rot="5400000">
            <a:off x="6785770" y="653256"/>
            <a:ext cx="17462" cy="3514725"/>
          </a:xfrm>
          <a:prstGeom prst="line">
            <a:avLst/>
          </a:prstGeom>
          <a:noFill/>
          <a:ln w="28575" algn="ctr">
            <a:solidFill>
              <a:schemeClr val="bg1"/>
            </a:solidFill>
            <a:round/>
            <a:headEnd/>
            <a:tailEnd/>
          </a:ln>
        </p:spPr>
      </p:cxn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p:cNvSpPr>
          <p:nvPr>
            <p:ph type="title" idx="4294967295"/>
          </p:nvPr>
        </p:nvSpPr>
        <p:spPr/>
        <p:txBody>
          <a:bodyPr/>
          <a:lstStyle/>
          <a:p>
            <a:pPr eaLnBrk="1" hangingPunct="1"/>
            <a:r>
              <a:rPr lang="en-US" smtClean="0">
                <a:solidFill>
                  <a:schemeClr val="bg1"/>
                </a:solidFill>
              </a:rPr>
              <a:t>Partnership Staff (TCRPC)</a:t>
            </a:r>
          </a:p>
        </p:txBody>
      </p:sp>
      <p:sp>
        <p:nvSpPr>
          <p:cNvPr id="19458" name="Rectangle 4"/>
          <p:cNvSpPr>
            <a:spLocks noGrp="1"/>
          </p:cNvSpPr>
          <p:nvPr>
            <p:ph type="body" sz="half" idx="4294967295"/>
          </p:nvPr>
        </p:nvSpPr>
        <p:spPr>
          <a:xfrm>
            <a:off x="314325" y="1600200"/>
            <a:ext cx="4181475" cy="4697413"/>
          </a:xfrm>
        </p:spPr>
        <p:txBody>
          <a:bodyPr/>
          <a:lstStyle/>
          <a:p>
            <a:pPr eaLnBrk="1" hangingPunct="1">
              <a:lnSpc>
                <a:spcPct val="80000"/>
              </a:lnSpc>
            </a:pPr>
            <a:r>
              <a:rPr lang="en-US" sz="2000" smtClean="0">
                <a:solidFill>
                  <a:schemeClr val="bg1"/>
                </a:solidFill>
              </a:rPr>
              <a:t>Direct charge of 476 hours (44 weeks)</a:t>
            </a:r>
          </a:p>
          <a:p>
            <a:pPr eaLnBrk="1" hangingPunct="1">
              <a:lnSpc>
                <a:spcPct val="80000"/>
              </a:lnSpc>
              <a:buFont typeface="Arial" charset="0"/>
              <a:buNone/>
            </a:pPr>
            <a:endParaRPr lang="en-US" sz="1400" smtClean="0">
              <a:solidFill>
                <a:schemeClr val="bg1"/>
              </a:solidFill>
            </a:endParaRPr>
          </a:p>
          <a:p>
            <a:pPr eaLnBrk="1" hangingPunct="1">
              <a:lnSpc>
                <a:spcPct val="80000"/>
              </a:lnSpc>
            </a:pPr>
            <a:r>
              <a:rPr lang="en-US" sz="2000" smtClean="0">
                <a:solidFill>
                  <a:schemeClr val="bg1"/>
                </a:solidFill>
              </a:rPr>
              <a:t>TCRPC contracted with Marcela Camblor as the Program Manager for region’s role in the grant.</a:t>
            </a:r>
          </a:p>
          <a:p>
            <a:pPr eaLnBrk="1" hangingPunct="1">
              <a:lnSpc>
                <a:spcPct val="80000"/>
              </a:lnSpc>
              <a:buFont typeface="Arial" charset="0"/>
              <a:buNone/>
            </a:pPr>
            <a:endParaRPr lang="en-US" sz="2000" smtClean="0">
              <a:solidFill>
                <a:schemeClr val="bg1"/>
              </a:solidFill>
            </a:endParaRPr>
          </a:p>
          <a:p>
            <a:pPr lvl="1" eaLnBrk="1" hangingPunct="1">
              <a:lnSpc>
                <a:spcPct val="80000"/>
              </a:lnSpc>
            </a:pPr>
            <a:r>
              <a:rPr lang="en-US" sz="1800" smtClean="0">
                <a:solidFill>
                  <a:schemeClr val="bg1"/>
                </a:solidFill>
              </a:rPr>
              <a:t>$129,000 annual contract plus $1,000 monthly travel</a:t>
            </a:r>
          </a:p>
          <a:p>
            <a:pPr lvl="1" eaLnBrk="1" hangingPunct="1">
              <a:lnSpc>
                <a:spcPct val="80000"/>
              </a:lnSpc>
            </a:pPr>
            <a:r>
              <a:rPr lang="en-US" sz="1800" smtClean="0">
                <a:solidFill>
                  <a:schemeClr val="bg1"/>
                </a:solidFill>
              </a:rPr>
              <a:t>Total paid on this contract = $69,461.56 </a:t>
            </a:r>
          </a:p>
          <a:p>
            <a:pPr lvl="1" eaLnBrk="1" hangingPunct="1">
              <a:lnSpc>
                <a:spcPct val="80000"/>
              </a:lnSpc>
              <a:buFont typeface="Arial" charset="0"/>
              <a:buNone/>
            </a:pPr>
            <a:r>
              <a:rPr lang="en-US" sz="1800" smtClean="0">
                <a:solidFill>
                  <a:schemeClr val="bg1"/>
                </a:solidFill>
              </a:rPr>
              <a:t>	(Through Dec 2011)</a:t>
            </a:r>
          </a:p>
          <a:p>
            <a:pPr lvl="1" eaLnBrk="1" hangingPunct="1">
              <a:lnSpc>
                <a:spcPct val="80000"/>
              </a:lnSpc>
              <a:buFont typeface="Arial" charset="0"/>
              <a:buNone/>
            </a:pPr>
            <a:endParaRPr lang="en-US" sz="1800" smtClean="0">
              <a:solidFill>
                <a:schemeClr val="bg1"/>
              </a:solidFill>
            </a:endParaRPr>
          </a:p>
          <a:p>
            <a:pPr eaLnBrk="1" hangingPunct="1">
              <a:lnSpc>
                <a:spcPct val="80000"/>
              </a:lnSpc>
            </a:pPr>
            <a:r>
              <a:rPr lang="en-US" sz="2000" smtClean="0">
                <a:solidFill>
                  <a:schemeClr val="bg1"/>
                </a:solidFill>
              </a:rPr>
              <a:t>The SFRPC and TCRPC have agreed that an additional $150,000 will need to be allocated to the TCRPC in a future budget amendment</a:t>
            </a:r>
          </a:p>
        </p:txBody>
      </p:sp>
      <p:sp>
        <p:nvSpPr>
          <p:cNvPr id="19459" name="Rectangle 5"/>
          <p:cNvSpPr>
            <a:spLocks noGrp="1"/>
          </p:cNvSpPr>
          <p:nvPr>
            <p:ph type="body" sz="half" idx="4294967295"/>
          </p:nvPr>
        </p:nvSpPr>
        <p:spPr>
          <a:xfrm>
            <a:off x="4648200" y="1600200"/>
            <a:ext cx="4038600" cy="4697413"/>
          </a:xfrm>
          <a:ln>
            <a:solidFill>
              <a:schemeClr val="bg1"/>
            </a:solidFill>
          </a:ln>
        </p:spPr>
        <p:txBody>
          <a:bodyPr/>
          <a:lstStyle/>
          <a:p>
            <a:pPr eaLnBrk="1" hangingPunct="1">
              <a:buFont typeface="Wingdings" pitchFamily="2" charset="2"/>
              <a:buNone/>
            </a:pPr>
            <a:endParaRPr lang="en-US" sz="1400" b="1" smtClean="0">
              <a:solidFill>
                <a:schemeClr val="bg1"/>
              </a:solidFill>
            </a:endParaRPr>
          </a:p>
          <a:p>
            <a:pPr eaLnBrk="1" hangingPunct="1">
              <a:buFont typeface="Wingdings" pitchFamily="2" charset="2"/>
              <a:buNone/>
            </a:pPr>
            <a:r>
              <a:rPr lang="en-US" sz="1400" b="1" smtClean="0">
                <a:solidFill>
                  <a:schemeClr val="bg1"/>
                </a:solidFill>
              </a:rPr>
              <a:t>Percent of time of one FTE dedicated to the project:</a:t>
            </a:r>
          </a:p>
          <a:p>
            <a:pPr eaLnBrk="1" hangingPunct="1">
              <a:buFont typeface="Wingdings" pitchFamily="2" charset="2"/>
              <a:buNone/>
            </a:pPr>
            <a:endParaRPr lang="en-US" sz="1400" smtClean="0">
              <a:solidFill>
                <a:schemeClr val="bg1"/>
              </a:solidFill>
            </a:endParaRPr>
          </a:p>
          <a:p>
            <a:pPr eaLnBrk="1" hangingPunct="1">
              <a:buFont typeface="Wingdings" pitchFamily="2" charset="2"/>
              <a:buNone/>
            </a:pPr>
            <a:endParaRPr lang="en-US" sz="1400" smtClean="0">
              <a:solidFill>
                <a:schemeClr val="bg1"/>
              </a:solidFill>
            </a:endParaRPr>
          </a:p>
          <a:p>
            <a:pPr eaLnBrk="1" hangingPunct="1"/>
            <a:r>
              <a:rPr lang="en-US" sz="1400" smtClean="0">
                <a:solidFill>
                  <a:schemeClr val="bg1"/>
                </a:solidFill>
              </a:rPr>
              <a:t>Michael Busha	               249         12.7%</a:t>
            </a:r>
          </a:p>
          <a:p>
            <a:pPr eaLnBrk="1" hangingPunct="1">
              <a:buFont typeface="Arial" charset="0"/>
              <a:buNone/>
            </a:pPr>
            <a:r>
              <a:rPr lang="en-US" sz="1400" smtClean="0">
                <a:solidFill>
                  <a:schemeClr val="bg1"/>
                </a:solidFill>
              </a:rPr>
              <a:t>	(Executive Director)</a:t>
            </a:r>
          </a:p>
          <a:p>
            <a:pPr eaLnBrk="1" hangingPunct="1"/>
            <a:r>
              <a:rPr lang="en-US" sz="1400" smtClean="0">
                <a:solidFill>
                  <a:schemeClr val="bg1"/>
                </a:solidFill>
              </a:rPr>
              <a:t>Kim Delaney	            166.5         18.5%</a:t>
            </a:r>
          </a:p>
          <a:p>
            <a:pPr eaLnBrk="1" hangingPunct="1"/>
            <a:r>
              <a:rPr lang="en-US" sz="1400" smtClean="0">
                <a:solidFill>
                  <a:schemeClr val="bg1"/>
                </a:solidFill>
              </a:rPr>
              <a:t>Greg Vaday	              15.5           0.8%</a:t>
            </a:r>
          </a:p>
          <a:p>
            <a:pPr eaLnBrk="1" hangingPunct="1"/>
            <a:r>
              <a:rPr lang="en-US" altLang="ko-KR" sz="1400" smtClean="0">
                <a:solidFill>
                  <a:schemeClr val="bg1"/>
                </a:solidFill>
                <a:ea typeface="굴림"/>
                <a:cs typeface="굴림"/>
              </a:rPr>
              <a:t>Liz Gulick  	                 45            2.3%</a:t>
            </a:r>
          </a:p>
          <a:p>
            <a:pPr eaLnBrk="1" hangingPunct="1">
              <a:buFont typeface="Arial" charset="0"/>
              <a:buNone/>
            </a:pPr>
            <a:r>
              <a:rPr lang="en-US" sz="1400" smtClean="0">
                <a:solidFill>
                  <a:schemeClr val="bg1"/>
                </a:solidFill>
              </a:rPr>
              <a:t>	(Administrative Supervisor)</a:t>
            </a:r>
          </a:p>
          <a:p>
            <a:pPr eaLnBrk="1" hangingPunct="1">
              <a:buFont typeface="Arial" charset="0"/>
              <a:buNone/>
            </a:pPr>
            <a:endParaRPr lang="en-US" sz="1400" smtClean="0">
              <a:solidFill>
                <a:schemeClr val="bg1"/>
              </a:solidFill>
            </a:endParaRPr>
          </a:p>
          <a:p>
            <a:pPr eaLnBrk="1" hangingPunct="1">
              <a:buFont typeface="Arial" charset="0"/>
              <a:buNone/>
            </a:pPr>
            <a:endParaRPr lang="en-US" sz="1400" smtClean="0">
              <a:solidFill>
                <a:schemeClr val="bg1"/>
              </a:solidFill>
            </a:endParaRPr>
          </a:p>
          <a:p>
            <a:pPr eaLnBrk="1" hangingPunct="1"/>
            <a:r>
              <a:rPr lang="en-US" sz="1400" smtClean="0">
                <a:solidFill>
                  <a:schemeClr val="bg1"/>
                </a:solidFill>
              </a:rPr>
              <a:t>Marcela Camblor</a:t>
            </a:r>
          </a:p>
          <a:p>
            <a:pPr eaLnBrk="1" hangingPunct="1">
              <a:buFont typeface="Arial" charset="0"/>
              <a:buNone/>
            </a:pPr>
            <a:r>
              <a:rPr lang="en-US" sz="1400" smtClean="0">
                <a:solidFill>
                  <a:schemeClr val="bg1"/>
                </a:solidFill>
              </a:rPr>
              <a:t>	(Program Manager)</a:t>
            </a:r>
          </a:p>
        </p:txBody>
      </p:sp>
      <p:cxnSp>
        <p:nvCxnSpPr>
          <p:cNvPr id="19460" name="Straight Connector 92"/>
          <p:cNvCxnSpPr>
            <a:cxnSpLocks noChangeShapeType="1"/>
          </p:cNvCxnSpPr>
          <p:nvPr/>
        </p:nvCxnSpPr>
        <p:spPr bwMode="auto">
          <a:xfrm rot="5400000">
            <a:off x="6623050" y="573088"/>
            <a:ext cx="17463" cy="3690937"/>
          </a:xfrm>
          <a:prstGeom prst="line">
            <a:avLst/>
          </a:prstGeom>
          <a:noFill/>
          <a:ln w="28575" algn="ctr">
            <a:solidFill>
              <a:schemeClr val="bg1"/>
            </a:solidFill>
            <a:round/>
            <a:headEnd/>
            <a:tailEnd/>
          </a:ln>
        </p:spPr>
      </p:cxnSp>
      <p:cxnSp>
        <p:nvCxnSpPr>
          <p:cNvPr id="19461" name="Straight Connector 92"/>
          <p:cNvCxnSpPr>
            <a:cxnSpLocks noChangeShapeType="1"/>
          </p:cNvCxnSpPr>
          <p:nvPr/>
        </p:nvCxnSpPr>
        <p:spPr bwMode="auto">
          <a:xfrm rot="5400000">
            <a:off x="6623051" y="2651125"/>
            <a:ext cx="17462" cy="3690937"/>
          </a:xfrm>
          <a:prstGeom prst="line">
            <a:avLst/>
          </a:prstGeom>
          <a:noFill/>
          <a:ln w="28575" algn="ctr">
            <a:solidFill>
              <a:schemeClr val="bg1"/>
            </a:solidFill>
            <a:round/>
            <a:headEnd/>
            <a:tailEnd/>
          </a:ln>
        </p:spPr>
      </p:cxn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p:cNvSpPr>
          <p:nvPr>
            <p:ph type="title" idx="4294967295"/>
          </p:nvPr>
        </p:nvSpPr>
        <p:spPr/>
        <p:txBody>
          <a:bodyPr/>
          <a:lstStyle/>
          <a:p>
            <a:pPr eaLnBrk="1" hangingPunct="1"/>
            <a:r>
              <a:rPr lang="en-US" smtClean="0">
                <a:solidFill>
                  <a:schemeClr val="bg1"/>
                </a:solidFill>
              </a:rPr>
              <a:t>Budget / Work Plan Next Steps</a:t>
            </a:r>
          </a:p>
        </p:txBody>
      </p:sp>
      <p:sp>
        <p:nvSpPr>
          <p:cNvPr id="21506" name="Rectangle 3"/>
          <p:cNvSpPr>
            <a:spLocks noGrp="1"/>
          </p:cNvSpPr>
          <p:nvPr>
            <p:ph type="body" idx="4294967295"/>
          </p:nvPr>
        </p:nvSpPr>
        <p:spPr/>
        <p:txBody>
          <a:bodyPr/>
          <a:lstStyle/>
          <a:p>
            <a:pPr eaLnBrk="1" hangingPunct="1"/>
            <a:r>
              <a:rPr lang="en-US" sz="2400" smtClean="0">
                <a:solidFill>
                  <a:schemeClr val="bg1"/>
                </a:solidFill>
              </a:rPr>
              <a:t>Convene Management Team meeting following March 2</a:t>
            </a:r>
            <a:r>
              <a:rPr lang="en-US" sz="2400" baseline="30000" smtClean="0">
                <a:solidFill>
                  <a:schemeClr val="bg1"/>
                </a:solidFill>
              </a:rPr>
              <a:t>nd</a:t>
            </a:r>
            <a:r>
              <a:rPr lang="en-US" sz="2400" smtClean="0">
                <a:solidFill>
                  <a:schemeClr val="bg1"/>
                </a:solidFill>
              </a:rPr>
              <a:t> Operations Subcommittee Meeting</a:t>
            </a:r>
          </a:p>
          <a:p>
            <a:pPr eaLnBrk="1" hangingPunct="1"/>
            <a:r>
              <a:rPr lang="en-US" sz="2400" smtClean="0">
                <a:solidFill>
                  <a:schemeClr val="bg1"/>
                </a:solidFill>
              </a:rPr>
              <a:t>Review April 21, 2011 Project Work Plan and Tasks</a:t>
            </a:r>
          </a:p>
          <a:p>
            <a:pPr eaLnBrk="1" hangingPunct="1"/>
            <a:r>
              <a:rPr lang="en-US" sz="2400" smtClean="0">
                <a:solidFill>
                  <a:schemeClr val="bg1"/>
                </a:solidFill>
              </a:rPr>
              <a:t>Revise proposed Work Plan, Timeline and Budget with additional task detail for review by SCI Executive Committee and HUD (Assign task responsibilities SFRPC, TCRPC, Consultant Team, Consortium Partners, Subgrantees as needed.</a:t>
            </a:r>
          </a:p>
          <a:p>
            <a:pPr eaLnBrk="1" hangingPunct="1"/>
            <a:r>
              <a:rPr lang="en-US" sz="2400" smtClean="0">
                <a:solidFill>
                  <a:schemeClr val="bg1"/>
                </a:solidFill>
              </a:rPr>
              <a:t>Convene Operations Subcommittee for review of updated work plan, timeline and budget</a:t>
            </a:r>
          </a:p>
          <a:p>
            <a:pPr eaLnBrk="1" hangingPunct="1"/>
            <a:r>
              <a:rPr lang="en-US" sz="2400" smtClean="0">
                <a:solidFill>
                  <a:schemeClr val="bg1"/>
                </a:solidFill>
              </a:rPr>
              <a:t>Review with SCI Executive Committee on March 30, 2012</a:t>
            </a:r>
          </a:p>
          <a:p>
            <a:pPr eaLnBrk="1" hangingPunct="1"/>
            <a:endParaRPr lang="en-US" sz="2800" smtClean="0">
              <a:solidFill>
                <a:schemeClr val="bg1"/>
              </a:solidFill>
            </a:endParaRPr>
          </a:p>
          <a:p>
            <a:pPr eaLnBrk="1" hangingPunct="1"/>
            <a:endParaRPr lang="en-US" sz="2800" smtClean="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3" name="Straight Connector 92"/>
          <p:cNvCxnSpPr/>
          <p:nvPr/>
        </p:nvCxnSpPr>
        <p:spPr>
          <a:xfrm>
            <a:off x="8637588" y="633413"/>
            <a:ext cx="0" cy="57023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4337050" y="635000"/>
            <a:ext cx="0" cy="53149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3057525" y="323850"/>
            <a:ext cx="0" cy="654050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endCxn id="70" idx="1"/>
          </p:cNvCxnSpPr>
          <p:nvPr/>
        </p:nvCxnSpPr>
        <p:spPr>
          <a:xfrm>
            <a:off x="3057525" y="647700"/>
            <a:ext cx="0" cy="43545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a:endCxn id="72" idx="1"/>
          </p:cNvCxnSpPr>
          <p:nvPr/>
        </p:nvCxnSpPr>
        <p:spPr>
          <a:xfrm>
            <a:off x="914400" y="627063"/>
            <a:ext cx="0" cy="34480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a:endCxn id="73" idx="1"/>
          </p:cNvCxnSpPr>
          <p:nvPr/>
        </p:nvCxnSpPr>
        <p:spPr>
          <a:xfrm flipH="1">
            <a:off x="711200" y="635000"/>
            <a:ext cx="20638" cy="25161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endCxn id="74" idx="1"/>
          </p:cNvCxnSpPr>
          <p:nvPr/>
        </p:nvCxnSpPr>
        <p:spPr>
          <a:xfrm flipH="1">
            <a:off x="514350" y="604838"/>
            <a:ext cx="7938" cy="159226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8131175" y="323850"/>
            <a:ext cx="0" cy="654050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7119938" y="325438"/>
            <a:ext cx="0" cy="654050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100763" y="323850"/>
            <a:ext cx="0" cy="654050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5086350" y="323850"/>
            <a:ext cx="0" cy="6542088"/>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4071938" y="317500"/>
            <a:ext cx="0" cy="654050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2043113" y="307975"/>
            <a:ext cx="0" cy="6542088"/>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027113" y="317500"/>
            <a:ext cx="0" cy="654050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207" name="Text Box 3"/>
          <p:cNvSpPr txBox="1">
            <a:spLocks noChangeArrowheads="1"/>
          </p:cNvSpPr>
          <p:nvPr/>
        </p:nvSpPr>
        <p:spPr bwMode="auto">
          <a:xfrm>
            <a:off x="0" y="6445250"/>
            <a:ext cx="9144000" cy="461963"/>
          </a:xfrm>
          <a:prstGeom prst="rect">
            <a:avLst/>
          </a:prstGeom>
          <a:solidFill>
            <a:schemeClr val="tx1"/>
          </a:solidFill>
          <a:ln w="9525">
            <a:noFill/>
            <a:miter lim="800000"/>
            <a:headEnd/>
            <a:tailEnd/>
          </a:ln>
        </p:spPr>
        <p:txBody>
          <a:bodyPr>
            <a:spAutoFit/>
          </a:bodyPr>
          <a:lstStyle/>
          <a:p>
            <a:pPr defTabSz="914400"/>
            <a:r>
              <a:rPr lang="en-US" sz="2000">
                <a:solidFill>
                  <a:srgbClr val="FFFFFF"/>
                </a:solidFill>
              </a:rPr>
              <a:t> </a:t>
            </a:r>
            <a:r>
              <a:rPr lang="en-US" sz="2400">
                <a:solidFill>
                  <a:srgbClr val="FFFFFF"/>
                </a:solidFill>
                <a:latin typeface="Calibri" pitchFamily="34" charset="0"/>
              </a:rPr>
              <a:t>Primary Tasks </a:t>
            </a:r>
          </a:p>
        </p:txBody>
      </p:sp>
      <p:sp>
        <p:nvSpPr>
          <p:cNvPr id="4" name="Flowchart: Process 3"/>
          <p:cNvSpPr/>
          <p:nvPr/>
        </p:nvSpPr>
        <p:spPr>
          <a:xfrm>
            <a:off x="0" y="0"/>
            <a:ext cx="4071695" cy="316954"/>
          </a:xfrm>
          <a:prstGeom prst="flowChartProcess">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anchor="ctr"/>
          <a:lstStyle/>
          <a:p>
            <a:pPr algn="ctr" defTabSz="914400" eaLnBrk="1" fontAlgn="auto" hangingPunct="1">
              <a:spcBef>
                <a:spcPts val="0"/>
              </a:spcBef>
              <a:spcAft>
                <a:spcPts val="0"/>
              </a:spcAft>
              <a:defRPr/>
            </a:pPr>
            <a:r>
              <a:rPr lang="en-US" dirty="0">
                <a:solidFill>
                  <a:prstClr val="white"/>
                </a:solidFill>
              </a:rPr>
              <a:t>2012</a:t>
            </a:r>
          </a:p>
        </p:txBody>
      </p:sp>
      <p:sp>
        <p:nvSpPr>
          <p:cNvPr id="27" name="Flowchart: Process 26"/>
          <p:cNvSpPr/>
          <p:nvPr/>
        </p:nvSpPr>
        <p:spPr>
          <a:xfrm>
            <a:off x="13300" y="328209"/>
            <a:ext cx="1014599" cy="306324"/>
          </a:xfrm>
          <a:prstGeom prst="flowChartProcess">
            <a:avLst/>
          </a:prstGeom>
          <a:solidFill>
            <a:srgbClr val="333399"/>
          </a:solidFill>
          <a:ln>
            <a:noFill/>
          </a:ln>
          <a:effectLst>
            <a:outerShdw blurRad="44450" dist="27940" dir="5400000" algn="ctr">
              <a:srgbClr val="000000">
                <a:alpha val="32000"/>
              </a:srgbClr>
            </a:outerShdw>
            <a:reflection blurRad="6350" stA="50000" endA="300" endPos="55500" dist="101600" dir="5400000" sy="-100000" algn="bl" rotWithShape="0"/>
            <a:softEdge rad="12700"/>
          </a:effectLst>
          <a:scene3d>
            <a:camera prst="orthographicFront">
              <a:rot lat="0" lon="0" rev="0"/>
            </a:camera>
            <a:lightRig rig="balanced" dir="t">
              <a:rot lat="0" lon="0" rev="8700000"/>
            </a:lightRig>
          </a:scene3d>
          <a:sp3d>
            <a:bevelT w="190500" h="38100"/>
          </a:sp3d>
        </p:spPr>
        <p:style>
          <a:lnRef idx="1">
            <a:schemeClr val="accent2"/>
          </a:lnRef>
          <a:fillRef idx="1002">
            <a:schemeClr val="dk2"/>
          </a:fillRef>
          <a:effectRef idx="1">
            <a:schemeClr val="accent2"/>
          </a:effectRef>
          <a:fontRef idx="minor">
            <a:schemeClr val="dk1"/>
          </a:fontRef>
        </p:style>
        <p:txBody>
          <a:bodyPr anchor="ctr"/>
          <a:lstStyle/>
          <a:p>
            <a:pPr algn="ctr" defTabSz="914400" eaLnBrk="1" fontAlgn="auto" hangingPunct="1">
              <a:spcBef>
                <a:spcPts val="0"/>
              </a:spcBef>
              <a:spcAft>
                <a:spcPts val="0"/>
              </a:spcAft>
              <a:defRPr/>
            </a:pPr>
            <a:r>
              <a:rPr lang="en-US" dirty="0">
                <a:solidFill>
                  <a:prstClr val="white"/>
                </a:solidFill>
              </a:rPr>
              <a:t>Q 1</a:t>
            </a:r>
          </a:p>
        </p:txBody>
      </p:sp>
      <p:sp>
        <p:nvSpPr>
          <p:cNvPr id="28" name="Flowchart: Process 27"/>
          <p:cNvSpPr/>
          <p:nvPr/>
        </p:nvSpPr>
        <p:spPr>
          <a:xfrm>
            <a:off x="1027898" y="327872"/>
            <a:ext cx="1014599" cy="307658"/>
          </a:xfrm>
          <a:prstGeom prst="flowChartProcess">
            <a:avLst/>
          </a:prstGeom>
          <a:solidFill>
            <a:srgbClr val="3366CC"/>
          </a:solidFill>
          <a:ln>
            <a:noFill/>
          </a:ln>
          <a:effectLst>
            <a:outerShdw blurRad="44450" dist="27940" dir="5400000" algn="ctr">
              <a:srgbClr val="000000">
                <a:alpha val="32000"/>
              </a:srgbClr>
            </a:outerShdw>
            <a:reflection blurRad="6350" stA="50000" endA="300" endPos="55500" dist="101600" dir="5400000" sy="-100000" algn="bl" rotWithShape="0"/>
            <a:softEdge rad="12700"/>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defTabSz="914400" eaLnBrk="1" fontAlgn="auto" hangingPunct="1">
              <a:spcBef>
                <a:spcPts val="0"/>
              </a:spcBef>
              <a:spcAft>
                <a:spcPts val="0"/>
              </a:spcAft>
              <a:defRPr/>
            </a:pPr>
            <a:r>
              <a:rPr lang="en-US" dirty="0">
                <a:solidFill>
                  <a:prstClr val="white"/>
                </a:solidFill>
              </a:rPr>
              <a:t>Q 2</a:t>
            </a:r>
          </a:p>
        </p:txBody>
      </p:sp>
      <p:sp>
        <p:nvSpPr>
          <p:cNvPr id="29" name="Flowchart: Process 28"/>
          <p:cNvSpPr/>
          <p:nvPr/>
        </p:nvSpPr>
        <p:spPr>
          <a:xfrm>
            <a:off x="2042497" y="327879"/>
            <a:ext cx="1014599" cy="305372"/>
          </a:xfrm>
          <a:prstGeom prst="flowChartProcess">
            <a:avLst/>
          </a:prstGeom>
          <a:solidFill>
            <a:srgbClr val="339966"/>
          </a:solidFill>
          <a:ln>
            <a:noFill/>
          </a:ln>
          <a:effectLst>
            <a:outerShdw blurRad="44450" dist="27940" dir="5400000" algn="ctr">
              <a:srgbClr val="000000">
                <a:alpha val="32000"/>
              </a:srgbClr>
            </a:outerShdw>
            <a:reflection blurRad="6350" stA="50000" endA="300" endPos="55500" dist="101600" dir="5400000" sy="-100000" algn="bl" rotWithShape="0"/>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defTabSz="914400" eaLnBrk="1" fontAlgn="auto" hangingPunct="1">
              <a:spcBef>
                <a:spcPts val="0"/>
              </a:spcBef>
              <a:spcAft>
                <a:spcPts val="0"/>
              </a:spcAft>
              <a:defRPr/>
            </a:pPr>
            <a:r>
              <a:rPr lang="en-US" dirty="0">
                <a:solidFill>
                  <a:prstClr val="white"/>
                </a:solidFill>
              </a:rPr>
              <a:t>Q 3</a:t>
            </a:r>
          </a:p>
        </p:txBody>
      </p:sp>
      <p:sp>
        <p:nvSpPr>
          <p:cNvPr id="30" name="Flowchart: Process 29"/>
          <p:cNvSpPr/>
          <p:nvPr/>
        </p:nvSpPr>
        <p:spPr>
          <a:xfrm>
            <a:off x="3057096" y="328209"/>
            <a:ext cx="1014599" cy="305041"/>
          </a:xfrm>
          <a:prstGeom prst="flowChartProcess">
            <a:avLst/>
          </a:prstGeom>
          <a:solidFill>
            <a:srgbClr val="008080"/>
          </a:solidFill>
          <a:ln>
            <a:noFill/>
          </a:ln>
          <a:effectLst>
            <a:outerShdw blurRad="44450" dist="27940" dir="5400000" algn="ctr">
              <a:srgbClr val="000000">
                <a:alpha val="32000"/>
              </a:srgbClr>
            </a:outerShdw>
            <a:reflection blurRad="6350" stA="50000" endA="300" endPos="55500" dist="101600" dir="5400000" sy="-100000" algn="bl" rotWithShape="0"/>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defTabSz="914400" eaLnBrk="1" fontAlgn="auto" hangingPunct="1">
              <a:spcBef>
                <a:spcPts val="0"/>
              </a:spcBef>
              <a:spcAft>
                <a:spcPts val="0"/>
              </a:spcAft>
              <a:defRPr/>
            </a:pPr>
            <a:r>
              <a:rPr lang="en-US" dirty="0">
                <a:solidFill>
                  <a:prstClr val="white"/>
                </a:solidFill>
              </a:rPr>
              <a:t>Q 4</a:t>
            </a:r>
          </a:p>
        </p:txBody>
      </p:sp>
      <p:sp>
        <p:nvSpPr>
          <p:cNvPr id="48" name="Flowchart: Process 47"/>
          <p:cNvSpPr/>
          <p:nvPr/>
        </p:nvSpPr>
        <p:spPr>
          <a:xfrm>
            <a:off x="4071696" y="167"/>
            <a:ext cx="4058396" cy="316954"/>
          </a:xfrm>
          <a:prstGeom prst="flowChartProcess">
            <a:avLst/>
          </a:prstGeom>
          <a:solidFill>
            <a:schemeClr val="tx1">
              <a:lumMod val="75000"/>
              <a:lumOff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anchor="ctr"/>
          <a:lstStyle/>
          <a:p>
            <a:pPr algn="ctr" defTabSz="914400" eaLnBrk="1" fontAlgn="auto" hangingPunct="1">
              <a:spcBef>
                <a:spcPts val="0"/>
              </a:spcBef>
              <a:spcAft>
                <a:spcPts val="0"/>
              </a:spcAft>
              <a:defRPr/>
            </a:pPr>
            <a:r>
              <a:rPr lang="en-US" dirty="0">
                <a:solidFill>
                  <a:prstClr val="white"/>
                </a:solidFill>
              </a:rPr>
              <a:t>2013</a:t>
            </a:r>
          </a:p>
        </p:txBody>
      </p:sp>
      <p:sp>
        <p:nvSpPr>
          <p:cNvPr id="49" name="Flowchart: Process 48"/>
          <p:cNvSpPr/>
          <p:nvPr/>
        </p:nvSpPr>
        <p:spPr>
          <a:xfrm>
            <a:off x="4071695" y="325191"/>
            <a:ext cx="1014599" cy="306324"/>
          </a:xfrm>
          <a:prstGeom prst="flowChartProcess">
            <a:avLst/>
          </a:prstGeom>
          <a:solidFill>
            <a:srgbClr val="333399"/>
          </a:solidFill>
          <a:ln>
            <a:noFill/>
          </a:ln>
          <a:effectLst>
            <a:outerShdw blurRad="44450" dist="27940" dir="5400000" algn="ctr">
              <a:srgbClr val="000000">
                <a:alpha val="32000"/>
              </a:srgbClr>
            </a:outerShdw>
            <a:reflection blurRad="6350" stA="50000" endA="300" endPos="55500" dist="101600" dir="5400000" sy="-100000" algn="bl" rotWithShape="0"/>
            <a:softEdge rad="12700"/>
          </a:effectLst>
          <a:scene3d>
            <a:camera prst="orthographicFront">
              <a:rot lat="0" lon="0" rev="0"/>
            </a:camera>
            <a:lightRig rig="balanced" dir="t">
              <a:rot lat="0" lon="0" rev="8700000"/>
            </a:lightRig>
          </a:scene3d>
          <a:sp3d>
            <a:bevelT w="190500" h="38100"/>
          </a:sp3d>
        </p:spPr>
        <p:style>
          <a:lnRef idx="1">
            <a:schemeClr val="accent2"/>
          </a:lnRef>
          <a:fillRef idx="1002">
            <a:schemeClr val="dk2"/>
          </a:fillRef>
          <a:effectRef idx="1">
            <a:schemeClr val="accent2"/>
          </a:effectRef>
          <a:fontRef idx="minor">
            <a:schemeClr val="dk1"/>
          </a:fontRef>
        </p:style>
        <p:txBody>
          <a:bodyPr anchor="ctr"/>
          <a:lstStyle/>
          <a:p>
            <a:pPr algn="ctr" defTabSz="914400" eaLnBrk="1" fontAlgn="auto" hangingPunct="1">
              <a:spcBef>
                <a:spcPts val="0"/>
              </a:spcBef>
              <a:spcAft>
                <a:spcPts val="0"/>
              </a:spcAft>
              <a:defRPr/>
            </a:pPr>
            <a:r>
              <a:rPr lang="en-US" dirty="0">
                <a:solidFill>
                  <a:prstClr val="white"/>
                </a:solidFill>
              </a:rPr>
              <a:t>Q 1</a:t>
            </a:r>
          </a:p>
        </p:txBody>
      </p:sp>
      <p:sp>
        <p:nvSpPr>
          <p:cNvPr id="50" name="Flowchart: Process 49"/>
          <p:cNvSpPr/>
          <p:nvPr/>
        </p:nvSpPr>
        <p:spPr>
          <a:xfrm>
            <a:off x="5086294" y="325521"/>
            <a:ext cx="1014599" cy="307658"/>
          </a:xfrm>
          <a:prstGeom prst="flowChartProcess">
            <a:avLst/>
          </a:prstGeom>
          <a:solidFill>
            <a:srgbClr val="3366CC"/>
          </a:solidFill>
          <a:ln>
            <a:noFill/>
          </a:ln>
          <a:effectLst>
            <a:outerShdw blurRad="44450" dist="27940" dir="5400000" algn="ctr">
              <a:srgbClr val="000000">
                <a:alpha val="32000"/>
              </a:srgbClr>
            </a:outerShdw>
            <a:reflection blurRad="6350" stA="50000" endA="300" endPos="55500" dist="101600" dir="5400000" sy="-100000" algn="bl" rotWithShape="0"/>
            <a:softEdge rad="12700"/>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defTabSz="914400" eaLnBrk="1" fontAlgn="auto" hangingPunct="1">
              <a:spcBef>
                <a:spcPts val="0"/>
              </a:spcBef>
              <a:spcAft>
                <a:spcPts val="0"/>
              </a:spcAft>
              <a:defRPr/>
            </a:pPr>
            <a:r>
              <a:rPr lang="en-US" dirty="0">
                <a:solidFill>
                  <a:prstClr val="white"/>
                </a:solidFill>
              </a:rPr>
              <a:t>Q 2</a:t>
            </a:r>
          </a:p>
        </p:txBody>
      </p:sp>
      <p:sp>
        <p:nvSpPr>
          <p:cNvPr id="51" name="Flowchart: Process 50"/>
          <p:cNvSpPr/>
          <p:nvPr/>
        </p:nvSpPr>
        <p:spPr>
          <a:xfrm>
            <a:off x="6100893" y="324626"/>
            <a:ext cx="1014599" cy="305372"/>
          </a:xfrm>
          <a:prstGeom prst="flowChartProcess">
            <a:avLst/>
          </a:prstGeom>
          <a:solidFill>
            <a:srgbClr val="339966"/>
          </a:solidFill>
          <a:ln>
            <a:noFill/>
          </a:ln>
          <a:effectLst>
            <a:outerShdw blurRad="44450" dist="27940" dir="5400000" algn="ctr">
              <a:srgbClr val="000000">
                <a:alpha val="32000"/>
              </a:srgbClr>
            </a:outerShdw>
            <a:reflection blurRad="6350" stA="50000" endA="300" endPos="55500" dist="101600" dir="5400000" sy="-100000" algn="bl" rotWithShape="0"/>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defTabSz="914400" eaLnBrk="1" fontAlgn="auto" hangingPunct="1">
              <a:spcBef>
                <a:spcPts val="0"/>
              </a:spcBef>
              <a:spcAft>
                <a:spcPts val="0"/>
              </a:spcAft>
              <a:defRPr/>
            </a:pPr>
            <a:r>
              <a:rPr lang="en-US" dirty="0">
                <a:solidFill>
                  <a:prstClr val="white"/>
                </a:solidFill>
              </a:rPr>
              <a:t>Q 3</a:t>
            </a:r>
          </a:p>
        </p:txBody>
      </p:sp>
      <p:sp>
        <p:nvSpPr>
          <p:cNvPr id="52" name="Flowchart: Process 51"/>
          <p:cNvSpPr/>
          <p:nvPr/>
        </p:nvSpPr>
        <p:spPr>
          <a:xfrm>
            <a:off x="7115492" y="323171"/>
            <a:ext cx="1014599" cy="306324"/>
          </a:xfrm>
          <a:prstGeom prst="flowChartProcess">
            <a:avLst/>
          </a:prstGeom>
          <a:solidFill>
            <a:srgbClr val="008080"/>
          </a:solidFill>
          <a:ln>
            <a:noFill/>
          </a:ln>
          <a:effectLst>
            <a:outerShdw blurRad="44450" dist="27940" dir="5400000" algn="ctr">
              <a:srgbClr val="000000">
                <a:alpha val="32000"/>
              </a:srgbClr>
            </a:outerShdw>
            <a:reflection blurRad="6350" stA="50000" endA="300" endPos="55500" dist="101600" dir="5400000" sy="-100000" algn="bl" rotWithShape="0"/>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defTabSz="914400" eaLnBrk="1" fontAlgn="auto" hangingPunct="1">
              <a:spcBef>
                <a:spcPts val="0"/>
              </a:spcBef>
              <a:spcAft>
                <a:spcPts val="0"/>
              </a:spcAft>
              <a:defRPr/>
            </a:pPr>
            <a:r>
              <a:rPr lang="en-US" dirty="0">
                <a:solidFill>
                  <a:prstClr val="white"/>
                </a:solidFill>
              </a:rPr>
              <a:t>Q 4</a:t>
            </a:r>
          </a:p>
        </p:txBody>
      </p:sp>
      <p:sp>
        <p:nvSpPr>
          <p:cNvPr id="53" name="Flowchart: Process 52"/>
          <p:cNvSpPr/>
          <p:nvPr/>
        </p:nvSpPr>
        <p:spPr>
          <a:xfrm>
            <a:off x="8130093" y="1083"/>
            <a:ext cx="1013908" cy="316954"/>
          </a:xfrm>
          <a:prstGeom prst="flowChartProcess">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anchor="ctr"/>
          <a:lstStyle/>
          <a:p>
            <a:pPr algn="ctr" defTabSz="914400" eaLnBrk="1" fontAlgn="auto" hangingPunct="1">
              <a:spcBef>
                <a:spcPts val="0"/>
              </a:spcBef>
              <a:spcAft>
                <a:spcPts val="0"/>
              </a:spcAft>
              <a:defRPr/>
            </a:pPr>
            <a:r>
              <a:rPr lang="en-US" dirty="0">
                <a:solidFill>
                  <a:prstClr val="white"/>
                </a:solidFill>
              </a:rPr>
              <a:t>2014</a:t>
            </a:r>
          </a:p>
        </p:txBody>
      </p:sp>
      <p:sp>
        <p:nvSpPr>
          <p:cNvPr id="54" name="Flowchart: Process 53"/>
          <p:cNvSpPr/>
          <p:nvPr/>
        </p:nvSpPr>
        <p:spPr>
          <a:xfrm>
            <a:off x="8130092" y="321305"/>
            <a:ext cx="1014599" cy="306324"/>
          </a:xfrm>
          <a:prstGeom prst="flowChartProcess">
            <a:avLst/>
          </a:prstGeom>
          <a:solidFill>
            <a:srgbClr val="BC4744"/>
          </a:solidFill>
          <a:ln>
            <a:noFill/>
          </a:ln>
          <a:effectLst>
            <a:outerShdw blurRad="44450" dist="27940" dir="5400000" algn="ctr">
              <a:srgbClr val="000000">
                <a:alpha val="32000"/>
              </a:srgbClr>
            </a:outerShdw>
            <a:reflection blurRad="6350" stA="50000" endA="300" endPos="55500" dist="101600" dir="5400000" sy="-100000" algn="bl" rotWithShape="0"/>
            <a:softEdge rad="12700"/>
          </a:effectLst>
          <a:scene3d>
            <a:camera prst="orthographicFront">
              <a:rot lat="0" lon="0" rev="0"/>
            </a:camera>
            <a:lightRig rig="balanced" dir="t">
              <a:rot lat="0" lon="0" rev="8700000"/>
            </a:lightRig>
          </a:scene3d>
          <a:sp3d>
            <a:bevelT w="190500" h="38100"/>
          </a:sp3d>
        </p:spPr>
        <p:style>
          <a:lnRef idx="1">
            <a:schemeClr val="accent2"/>
          </a:lnRef>
          <a:fillRef idx="1002">
            <a:schemeClr val="dk2"/>
          </a:fillRef>
          <a:effectRef idx="1">
            <a:schemeClr val="accent2"/>
          </a:effectRef>
          <a:fontRef idx="minor">
            <a:schemeClr val="dk1"/>
          </a:fontRef>
        </p:style>
        <p:txBody>
          <a:bodyPr anchor="ctr"/>
          <a:lstStyle/>
          <a:p>
            <a:pPr algn="ctr" defTabSz="914400" eaLnBrk="1" fontAlgn="auto" hangingPunct="1">
              <a:spcBef>
                <a:spcPts val="0"/>
              </a:spcBef>
              <a:spcAft>
                <a:spcPts val="0"/>
              </a:spcAft>
              <a:defRPr/>
            </a:pPr>
            <a:r>
              <a:rPr lang="en-US" dirty="0">
                <a:solidFill>
                  <a:prstClr val="white"/>
                </a:solidFill>
              </a:rPr>
              <a:t>Q 1</a:t>
            </a:r>
          </a:p>
        </p:txBody>
      </p:sp>
      <p:graphicFrame>
        <p:nvGraphicFramePr>
          <p:cNvPr id="70" name="Diagram 69"/>
          <p:cNvGraphicFramePr/>
          <p:nvPr/>
        </p:nvGraphicFramePr>
        <p:xfrm>
          <a:off x="3057096" y="4647951"/>
          <a:ext cx="4771702" cy="7078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2" name="Diagram 71"/>
          <p:cNvGraphicFramePr/>
          <p:nvPr/>
        </p:nvGraphicFramePr>
        <p:xfrm>
          <a:off x="914744" y="3720688"/>
          <a:ext cx="7722647" cy="70788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73" name="Diagram 72"/>
          <p:cNvGraphicFramePr/>
          <p:nvPr/>
        </p:nvGraphicFramePr>
        <p:xfrm>
          <a:off x="711021" y="2797499"/>
          <a:ext cx="7926370" cy="70788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74" name="Diagram 73"/>
          <p:cNvGraphicFramePr/>
          <p:nvPr/>
        </p:nvGraphicFramePr>
        <p:xfrm>
          <a:off x="513777" y="1842709"/>
          <a:ext cx="8116448" cy="707886"/>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75" name="Diagram 74"/>
          <p:cNvGraphicFramePr/>
          <p:nvPr/>
        </p:nvGraphicFramePr>
        <p:xfrm>
          <a:off x="0" y="907191"/>
          <a:ext cx="8622954" cy="707886"/>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
        <p:nvSpPr>
          <p:cNvPr id="8231" name="Text Box 3"/>
          <p:cNvSpPr txBox="1">
            <a:spLocks noChangeArrowheads="1"/>
          </p:cNvSpPr>
          <p:nvPr/>
        </p:nvSpPr>
        <p:spPr bwMode="auto">
          <a:xfrm rot="-5400000">
            <a:off x="7227094" y="2499519"/>
            <a:ext cx="3190875" cy="369887"/>
          </a:xfrm>
          <a:prstGeom prst="rect">
            <a:avLst/>
          </a:prstGeom>
          <a:noFill/>
          <a:ln w="9525">
            <a:noFill/>
            <a:miter lim="800000"/>
            <a:headEnd/>
            <a:tailEnd/>
          </a:ln>
        </p:spPr>
        <p:txBody>
          <a:bodyPr>
            <a:spAutoFit/>
          </a:bodyPr>
          <a:lstStyle/>
          <a:p>
            <a:pPr defTabSz="914400"/>
            <a:r>
              <a:rPr lang="en-US">
                <a:solidFill>
                  <a:srgbClr val="FFFFFF"/>
                </a:solidFill>
              </a:rPr>
              <a:t> </a:t>
            </a:r>
            <a:r>
              <a:rPr lang="en-US">
                <a:solidFill>
                  <a:srgbClr val="FFFFFF"/>
                </a:solidFill>
                <a:latin typeface="Calibri" pitchFamily="34" charset="0"/>
              </a:rPr>
              <a:t>February 2014</a:t>
            </a:r>
          </a:p>
        </p:txBody>
      </p:sp>
      <p:grpSp>
        <p:nvGrpSpPr>
          <p:cNvPr id="8232" name="Group 38"/>
          <p:cNvGrpSpPr>
            <a:grpSpLocks/>
          </p:cNvGrpSpPr>
          <p:nvPr/>
        </p:nvGrpSpPr>
        <p:grpSpPr bwMode="auto">
          <a:xfrm>
            <a:off x="4343400" y="5565775"/>
            <a:ext cx="4343400" cy="769938"/>
            <a:chOff x="4942135" y="5632042"/>
            <a:chExt cx="3860731" cy="769441"/>
          </a:xfrm>
        </p:grpSpPr>
        <p:graphicFrame>
          <p:nvGraphicFramePr>
            <p:cNvPr id="40" name="Diagram 39"/>
            <p:cNvGraphicFramePr/>
            <p:nvPr/>
          </p:nvGraphicFramePr>
          <p:xfrm>
            <a:off x="4942135" y="5654127"/>
            <a:ext cx="3782675" cy="707886"/>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sp>
          <p:nvSpPr>
            <p:cNvPr id="8234" name="Text Box 3"/>
            <p:cNvSpPr txBox="1">
              <a:spLocks noChangeArrowheads="1"/>
            </p:cNvSpPr>
            <p:nvPr/>
          </p:nvSpPr>
          <p:spPr bwMode="auto">
            <a:xfrm>
              <a:off x="5011940" y="5632042"/>
              <a:ext cx="3790926" cy="769441"/>
            </a:xfrm>
            <a:prstGeom prst="rect">
              <a:avLst/>
            </a:prstGeom>
            <a:noFill/>
            <a:ln w="9525">
              <a:noFill/>
              <a:miter lim="800000"/>
              <a:headEnd/>
              <a:tailEnd/>
            </a:ln>
          </p:spPr>
          <p:txBody>
            <a:bodyPr>
              <a:spAutoFit/>
            </a:bodyPr>
            <a:lstStyle/>
            <a:p>
              <a:pPr defTabSz="914400" eaLnBrk="1" hangingPunct="1"/>
              <a:r>
                <a:rPr lang="en-US" sz="2200" b="1">
                  <a:solidFill>
                    <a:srgbClr val="FFFFFF"/>
                  </a:solidFill>
                  <a:latin typeface="Calibri" pitchFamily="34" charset="0"/>
                </a:rPr>
                <a:t>Task 6</a:t>
              </a:r>
              <a:r>
                <a:rPr lang="en-US" sz="2200">
                  <a:solidFill>
                    <a:srgbClr val="FFFFFF"/>
                  </a:solidFill>
                  <a:latin typeface="Calibri" pitchFamily="34" charset="0"/>
                </a:rPr>
                <a:t>: Developing Blueprint  </a:t>
              </a:r>
            </a:p>
            <a:p>
              <a:pPr defTabSz="914400" eaLnBrk="1" hangingPunct="1"/>
              <a:r>
                <a:rPr lang="en-US" sz="2200">
                  <a:solidFill>
                    <a:srgbClr val="FFFFFF"/>
                  </a:solidFill>
                  <a:latin typeface="Calibri" pitchFamily="34" charset="0"/>
                </a:rPr>
                <a:t>&amp; Implementation</a:t>
              </a:r>
            </a:p>
          </p:txBody>
        </p:sp>
      </p:grpSp>
    </p:spTree>
    <p:custDataLst>
      <p:tags r:id="rId1"/>
    </p:custData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599</TotalTime>
  <Words>1016</Words>
  <Application>Microsoft Macintosh PowerPoint</Application>
  <PresentationFormat>On-screen Show (4:3)</PresentationFormat>
  <Paragraphs>272</Paragraphs>
  <Slides>16</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Arial Rounded MT Bold</vt:lpstr>
      <vt:lpstr>Wingdings</vt:lpstr>
      <vt:lpstr>굴림</vt:lpstr>
      <vt:lpstr>Times New Roman</vt:lpstr>
      <vt:lpstr>1_Office Theme</vt:lpstr>
      <vt:lpstr>PowerPoint Presentation</vt:lpstr>
      <vt:lpstr>PowerPoint Presentation</vt:lpstr>
      <vt:lpstr>PowerPoint Presentation</vt:lpstr>
      <vt:lpstr>Budget Performance</vt:lpstr>
      <vt:lpstr>PowerPoint Presentation</vt:lpstr>
      <vt:lpstr>Partnership Staff (SFRPC)</vt:lpstr>
      <vt:lpstr>Partnership Staff (TCRPC)</vt:lpstr>
      <vt:lpstr>Budget / Work Plan Next Steps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Lizzy Socias</dc:creator>
  <cp:lastModifiedBy>Nancy Jane Davis</cp:lastModifiedBy>
  <cp:revision>5</cp:revision>
  <dcterms:created xsi:type="dcterms:W3CDTF">2012-02-28T04:25:13Z</dcterms:created>
  <dcterms:modified xsi:type="dcterms:W3CDTF">2012-03-01T19:15:18Z</dcterms:modified>
</cp:coreProperties>
</file>