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716" r:id="rId1"/>
  </p:sldMasterIdLst>
  <p:notesMasterIdLst>
    <p:notesMasterId r:id="rId3"/>
  </p:notesMasterIdLst>
  <p:handoutMasterIdLst>
    <p:handoutMasterId r:id="rId4"/>
  </p:handoutMasterIdLst>
  <p:sldIdLst>
    <p:sldId id="522" r:id="rId2"/>
  </p:sldIdLst>
  <p:sldSz cx="9144000" cy="6858000" type="screen4x3"/>
  <p:notesSz cx="6997700" cy="92837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 Sinclair" initials="" lastIdx="9" clrIdx="0"/>
  <p:cmAuthor id="1" name="John Kaliski" initials="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D8E9"/>
    <a:srgbClr val="E9F1F7"/>
    <a:srgbClr val="DDEAF3"/>
    <a:srgbClr val="FFFFFF"/>
    <a:srgbClr val="091553"/>
    <a:srgbClr val="FFCC00"/>
    <a:srgbClr val="659CFF"/>
    <a:srgbClr val="B1277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3" autoAdjust="0"/>
    <p:restoredTop sz="91429" autoAdjust="0"/>
  </p:normalViewPr>
  <p:slideViewPr>
    <p:cSldViewPr snapToGrid="0">
      <p:cViewPr varScale="1">
        <p:scale>
          <a:sx n="95" d="100"/>
          <a:sy n="95" d="100"/>
        </p:scale>
        <p:origin x="-1042" y="-72"/>
      </p:cViewPr>
      <p:guideLst>
        <p:guide orient="horz" pos="4144"/>
        <p:guide pos="3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-3576" y="-102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t" anchorCtr="0" compatLnSpc="1">
            <a:prstTxWarp prst="textNoShape">
              <a:avLst/>
            </a:prstTxWarp>
          </a:bodyPr>
          <a:lstStyle>
            <a:lvl1pPr algn="l" defTabSz="949392" eaLnBrk="0" hangingPunct="0">
              <a:defRPr sz="1000" b="0" i="1" dirty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-1588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t" anchorCtr="0" compatLnSpc="1">
            <a:prstTxWarp prst="textNoShape">
              <a:avLst/>
            </a:prstTxWarp>
          </a:bodyPr>
          <a:lstStyle>
            <a:lvl1pPr algn="r" defTabSz="949392" eaLnBrk="0" hangingPunct="0">
              <a:defRPr sz="1000" b="0" i="1" dirty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b" anchorCtr="0" compatLnSpc="1">
            <a:prstTxWarp prst="textNoShape">
              <a:avLst/>
            </a:prstTxWarp>
          </a:bodyPr>
          <a:lstStyle>
            <a:lvl1pPr algn="l" defTabSz="949392" eaLnBrk="0" hangingPunct="0">
              <a:defRPr sz="1000" b="0" i="1" dirty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b" anchorCtr="0" compatLnSpc="1">
            <a:prstTxWarp prst="textNoShape">
              <a:avLst/>
            </a:prstTxWarp>
          </a:bodyPr>
          <a:lstStyle>
            <a:lvl1pPr algn="r" defTabSz="949392" eaLnBrk="0" hangingPunct="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825C03C-4DFE-4507-8A09-0A47181FF2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t" anchorCtr="0" compatLnSpc="1">
            <a:prstTxWarp prst="textNoShape">
              <a:avLst/>
            </a:prstTxWarp>
          </a:bodyPr>
          <a:lstStyle>
            <a:lvl1pPr algn="l" defTabSz="949392" eaLnBrk="0" hangingPunct="0">
              <a:defRPr sz="1000" b="0" i="1" dirty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-1588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t" anchorCtr="0" compatLnSpc="1">
            <a:prstTxWarp prst="textNoShape">
              <a:avLst/>
            </a:prstTxWarp>
          </a:bodyPr>
          <a:lstStyle>
            <a:lvl1pPr algn="r" defTabSz="949392" eaLnBrk="0" hangingPunct="0">
              <a:defRPr sz="1000" b="0" i="1" dirty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b" anchorCtr="0" compatLnSpc="1">
            <a:prstTxWarp prst="textNoShape">
              <a:avLst/>
            </a:prstTxWarp>
          </a:bodyPr>
          <a:lstStyle>
            <a:lvl1pPr algn="l" defTabSz="949392" eaLnBrk="0" hangingPunct="0">
              <a:defRPr sz="1000" b="0" i="1" dirty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62" tIns="0" rIns="19062" bIns="0" numCol="1" anchor="b" anchorCtr="0" compatLnSpc="1">
            <a:prstTxWarp prst="textNoShape">
              <a:avLst/>
            </a:prstTxWarp>
          </a:bodyPr>
          <a:lstStyle>
            <a:lvl1pPr algn="r" defTabSz="949392" eaLnBrk="0" hangingPunct="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2A159AD-3BC2-4DCF-8F24-0864223B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17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4850"/>
            <a:ext cx="4616450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294" tIns="45647" rIns="91294" bIns="45647"/>
          <a:lstStyle/>
          <a:p>
            <a:endParaRPr lang="en-US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635C43FE-5D69-432F-97D9-A223C507EB08}" type="slidenum">
              <a:rPr lang="en-US" smtClean="0"/>
              <a:pPr defTabSz="949325"/>
              <a:t>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Presentation RegPartnershipLogo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20013" y="6310313"/>
            <a:ext cx="11842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5"/>
          <p:cNvSpPr txBox="1"/>
          <p:nvPr userDrawn="1"/>
        </p:nvSpPr>
        <p:spPr>
          <a:xfrm>
            <a:off x="273050" y="6408738"/>
            <a:ext cx="27320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accent6"/>
                </a:solidFill>
              </a:rPr>
              <a:t>Draft – not for distribution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64" y="-5778"/>
            <a:ext cx="8638162" cy="97854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90" y="1123541"/>
            <a:ext cx="8592908" cy="5325897"/>
          </a:xfrm>
        </p:spPr>
        <p:txBody>
          <a:bodyPr/>
          <a:lstStyle>
            <a:lvl1pPr>
              <a:spcBef>
                <a:spcPts val="3000"/>
              </a:spcBef>
              <a:defRPr sz="2400"/>
            </a:lvl1pPr>
            <a:lvl2pPr>
              <a:spcBef>
                <a:spcPts val="24"/>
              </a:spcBef>
              <a:buFont typeface="Arial" pitchFamily="34" charset="0"/>
              <a:buChar char="–"/>
              <a:defRPr b="0"/>
            </a:lvl2pPr>
            <a:lvl3pPr>
              <a:spcBef>
                <a:spcPts val="24"/>
              </a:spcBef>
              <a:defRPr b="0"/>
            </a:lvl3pPr>
            <a:lvl4pPr>
              <a:spcBef>
                <a:spcPts val="24"/>
              </a:spcBef>
              <a:buFont typeface="Arial" pitchFamily="34" charset="0"/>
              <a:buChar char="–"/>
              <a:defRPr/>
            </a:lvl4pPr>
            <a:lvl5pPr>
              <a:spcBef>
                <a:spcPts val="24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70A76-A76C-41AA-9440-8CF2EC20D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Presentation RegPartnershipLogo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20013" y="6310313"/>
            <a:ext cx="11842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64" y="-5778"/>
            <a:ext cx="8638162" cy="97854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90" y="1123541"/>
            <a:ext cx="8592908" cy="5325897"/>
          </a:xfrm>
        </p:spPr>
        <p:txBody>
          <a:bodyPr/>
          <a:lstStyle>
            <a:lvl1pPr>
              <a:spcBef>
                <a:spcPts val="3000"/>
              </a:spcBef>
              <a:spcAft>
                <a:spcPts val="0"/>
              </a:spcAft>
              <a:defRPr sz="2400"/>
            </a:lvl1pPr>
            <a:lvl2pPr>
              <a:spcBef>
                <a:spcPts val="1000"/>
              </a:spcBef>
              <a:spcAft>
                <a:spcPts val="0"/>
              </a:spcAft>
              <a:buFont typeface="Arial" pitchFamily="34" charset="0"/>
              <a:buChar char="–"/>
              <a:defRPr b="0"/>
            </a:lvl2pPr>
            <a:lvl3pPr>
              <a:spcBef>
                <a:spcPts val="500"/>
              </a:spcBef>
              <a:spcAft>
                <a:spcPts val="0"/>
              </a:spcAft>
              <a:defRPr b="0"/>
            </a:lvl3pPr>
            <a:lvl4pPr>
              <a:spcBef>
                <a:spcPts val="24"/>
              </a:spcBef>
              <a:buFont typeface="Arial" pitchFamily="34" charset="0"/>
              <a:buChar char="–"/>
              <a:defRPr/>
            </a:lvl4pPr>
            <a:lvl5pPr>
              <a:spcBef>
                <a:spcPts val="24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85750" y="6432550"/>
            <a:ext cx="4556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1BF4-4643-4F65-B77B-BE71BE2A9E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3CD5-9B08-4195-9927-0B758FB4AE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9" descr="Presentation RegPartnershipLogo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20013" y="6310313"/>
            <a:ext cx="11842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68275" y="6421438"/>
            <a:ext cx="4556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D5F96-5A37-4B4D-AA7D-0FBD6A6DB2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2AA9-2924-4483-8A3F-C64B74E5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33363" y="-6350"/>
            <a:ext cx="8453437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763" y="1093788"/>
            <a:ext cx="8555037" cy="534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9438" y="6421438"/>
            <a:ext cx="455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314DD8F-F3A7-4A42-B63E-EBF9C6DFAC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29" descr="Presentation RegPartnershipLogo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20013" y="6310313"/>
            <a:ext cx="11842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5"/>
          <p:cNvSpPr txBox="1"/>
          <p:nvPr/>
        </p:nvSpPr>
        <p:spPr>
          <a:xfrm>
            <a:off x="273050" y="6408738"/>
            <a:ext cx="27320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accent6"/>
                </a:solidFill>
              </a:rPr>
              <a:t>Draft – not for distribution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1" r:id="rId3"/>
    <p:sldLayoutId id="2147483724" r:id="rId4"/>
    <p:sldLayoutId id="2147483720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ts val="3000"/>
        </a:spcBef>
        <a:spcAft>
          <a:spcPct val="0"/>
        </a:spcAft>
        <a:buFont typeface="Arial" charset="0"/>
        <a:buChar char="•"/>
        <a:defRPr sz="2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25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25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25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25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 bwMode="gray">
          <a:xfrm>
            <a:off x="534013" y="3960013"/>
            <a:ext cx="8383218" cy="1369623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Southeast Florida Regional </a:t>
            </a: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Partnership Work Groups</a:t>
            </a:r>
            <a:endParaRPr lang="en-US" sz="11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>
          <a:xfrm>
            <a:off x="233363" y="-6350"/>
            <a:ext cx="8637587" cy="97948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Southeast Florida Regional Partnership Organization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5AAC49-D9AD-4BED-961F-E410CB32FB8C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8" name="Rectangle 7"/>
          <p:cNvSpPr/>
          <p:nvPr/>
        </p:nvSpPr>
        <p:spPr bwMode="gray">
          <a:xfrm>
            <a:off x="2297020" y="1082361"/>
            <a:ext cx="1735138" cy="53113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SFRPC </a:t>
            </a:r>
          </a:p>
        </p:txBody>
      </p:sp>
      <p:sp>
        <p:nvSpPr>
          <p:cNvPr id="9" name="Rectangle 8"/>
          <p:cNvSpPr/>
          <p:nvPr/>
        </p:nvSpPr>
        <p:spPr bwMode="gray">
          <a:xfrm>
            <a:off x="5378358" y="1082361"/>
            <a:ext cx="1735137" cy="53113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TCRPC </a:t>
            </a:r>
          </a:p>
        </p:txBody>
      </p:sp>
      <p:cxnSp>
        <p:nvCxnSpPr>
          <p:cNvPr id="10" name="Straight Arrow Connector 9"/>
          <p:cNvCxnSpPr>
            <a:stCxn id="0" idx="3"/>
            <a:endCxn id="0" idx="1"/>
          </p:cNvCxnSpPr>
          <p:nvPr/>
        </p:nvCxnSpPr>
        <p:spPr>
          <a:xfrm>
            <a:off x="4032250" y="1347788"/>
            <a:ext cx="13462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 bwMode="gray">
          <a:xfrm>
            <a:off x="3996379" y="1876903"/>
            <a:ext cx="1458486" cy="64655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Executive </a:t>
            </a: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Committee</a:t>
            </a:r>
          </a:p>
        </p:txBody>
      </p:sp>
      <p:sp>
        <p:nvSpPr>
          <p:cNvPr id="34" name="TextBox 33"/>
          <p:cNvSpPr txBox="1"/>
          <p:nvPr/>
        </p:nvSpPr>
        <p:spPr bwMode="gray">
          <a:xfrm>
            <a:off x="6300761" y="2046090"/>
            <a:ext cx="2322971" cy="1461271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r>
              <a:rPr lang="en-US" sz="11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 Management Team</a:t>
            </a:r>
            <a:br>
              <a:rPr lang="en-US" sz="11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1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(SFRPC Executive Director, TCRPC Executive Director, Project Director, Program Manager, Designated HUD Point of Contact, Consultant Project Manager (s) and others as identified)</a:t>
            </a:r>
          </a:p>
        </p:txBody>
      </p:sp>
      <p:cxnSp>
        <p:nvCxnSpPr>
          <p:cNvPr id="16" name="Shape 15"/>
          <p:cNvCxnSpPr>
            <a:stCxn id="0" idx="1"/>
            <a:endCxn id="0" idx="0"/>
          </p:cNvCxnSpPr>
          <p:nvPr/>
        </p:nvCxnSpPr>
        <p:spPr>
          <a:xfrm rot="10800000" flipV="1">
            <a:off x="4725988" y="1347788"/>
            <a:ext cx="652462" cy="52863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41058" y="4259181"/>
            <a:ext cx="1256264" cy="9509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>
                <a:solidFill>
                  <a:schemeClr val="bg2"/>
                </a:solidFill>
              </a:rPr>
              <a:t>Education, Workforce &amp; Economic Development</a:t>
            </a:r>
            <a:endParaRPr lang="en-US" sz="1050" dirty="0">
              <a:solidFill>
                <a:schemeClr val="bg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20948" y="4259181"/>
            <a:ext cx="1256264" cy="9509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>
                <a:solidFill>
                  <a:schemeClr val="bg2"/>
                </a:solidFill>
              </a:rPr>
              <a:t>Development Patterns, Housing </a:t>
            </a:r>
            <a:br>
              <a:rPr lang="en-US" sz="1050" dirty="0">
                <a:solidFill>
                  <a:schemeClr val="bg2"/>
                </a:solidFill>
              </a:rPr>
            </a:br>
            <a:r>
              <a:rPr lang="en-US" sz="1050" dirty="0">
                <a:solidFill>
                  <a:schemeClr val="bg2"/>
                </a:solidFill>
              </a:rPr>
              <a:t>&amp; Transportation</a:t>
            </a:r>
            <a:endParaRPr lang="en-US" sz="1050" dirty="0">
              <a:solidFill>
                <a:schemeClr val="bg2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gray">
          <a:xfrm>
            <a:off x="3994102" y="2898166"/>
            <a:ext cx="1463040" cy="64655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Communities Grant Consortium</a:t>
            </a:r>
            <a:endParaRPr lang="en-US" sz="11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00838" y="4259181"/>
            <a:ext cx="1256264" cy="9509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>
                <a:solidFill>
                  <a:schemeClr val="bg2"/>
                </a:solidFill>
              </a:rPr>
              <a:t>Environment &amp; Natural Resources</a:t>
            </a:r>
            <a:endParaRPr lang="en-US" sz="1050" dirty="0">
              <a:solidFill>
                <a:schemeClr val="bg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80728" y="4259181"/>
            <a:ext cx="1256264" cy="9509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>
                <a:solidFill>
                  <a:schemeClr val="bg2"/>
                </a:solidFill>
              </a:rPr>
              <a:t>Climate Resiliency</a:t>
            </a:r>
            <a:endParaRPr lang="en-US" sz="1050" dirty="0">
              <a:solidFill>
                <a:schemeClr val="bg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60618" y="4259181"/>
            <a:ext cx="1256264" cy="9509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>
                <a:solidFill>
                  <a:schemeClr val="bg2"/>
                </a:solidFill>
              </a:rPr>
              <a:t>Community Assets, Health &amp; Culture</a:t>
            </a:r>
            <a:endParaRPr lang="en-US" sz="1050" dirty="0">
              <a:solidFill>
                <a:schemeClr val="bg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40510" y="4259181"/>
            <a:ext cx="1256264" cy="9509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dirty="0">
                <a:solidFill>
                  <a:schemeClr val="bg2"/>
                </a:solidFill>
              </a:rPr>
              <a:t>Inclusive Regional Leadership</a:t>
            </a:r>
            <a:endParaRPr lang="en-US" sz="1050" dirty="0">
              <a:solidFill>
                <a:schemeClr val="bg2"/>
              </a:solidFill>
            </a:endParaRPr>
          </a:p>
        </p:txBody>
      </p:sp>
      <p:cxnSp>
        <p:nvCxnSpPr>
          <p:cNvPr id="32" name="Straight Connector 31"/>
          <p:cNvCxnSpPr>
            <a:stCxn id="0" idx="2"/>
            <a:endCxn id="0" idx="0"/>
          </p:cNvCxnSpPr>
          <p:nvPr/>
        </p:nvCxnSpPr>
        <p:spPr>
          <a:xfrm>
            <a:off x="4725988" y="2524125"/>
            <a:ext cx="0" cy="374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0" idx="2"/>
            <a:endCxn id="0" idx="0"/>
          </p:cNvCxnSpPr>
          <p:nvPr/>
        </p:nvCxnSpPr>
        <p:spPr>
          <a:xfrm>
            <a:off x="4725988" y="3544888"/>
            <a:ext cx="0" cy="41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5510213" y="2225675"/>
            <a:ext cx="725487" cy="579438"/>
          </a:xfrm>
          <a:prstGeom prst="bentConnector3">
            <a:avLst>
              <a:gd name="adj1" fmla="val 49889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71" name="Elbow Connector 70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5510213" y="2805113"/>
            <a:ext cx="725487" cy="438150"/>
          </a:xfrm>
          <a:prstGeom prst="bentConnector3">
            <a:avLst>
              <a:gd name="adj1" fmla="val 49889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3" name="TextBox 22"/>
          <p:cNvSpPr txBox="1"/>
          <p:nvPr/>
        </p:nvSpPr>
        <p:spPr bwMode="gray">
          <a:xfrm>
            <a:off x="537117" y="5558719"/>
            <a:ext cx="8383218" cy="440872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Southeast Florida Regional </a:t>
            </a:r>
            <a:r>
              <a:rPr lang="en-US" sz="1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Partnership Members</a:t>
            </a:r>
            <a:endParaRPr lang="en-US" sz="11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/>
          <p:cNvCxnSpPr>
            <a:stCxn id="0" idx="2"/>
          </p:cNvCxnSpPr>
          <p:nvPr/>
        </p:nvCxnSpPr>
        <p:spPr>
          <a:xfrm rot="16200000" flipH="1">
            <a:off x="4622006" y="5433220"/>
            <a:ext cx="212725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outheast Florida&amp;#x0D;&amp;#x0A;Regional Partnership&amp;#x0D;&amp;#x0A;&amp;#x0D;&amp;#x0A;Organization and Equity Subcommittee&amp;quot;&quot;/&gt;&lt;property id=&quot;20307&quot; value=&quot;545&quot;/&gt;&lt;/object&gt;&lt;object type=&quot;3&quot; unique_id=&quot;10005&quot;&gt;&lt;property id=&quot;20148&quot; value=&quot;5&quot;/&gt;&lt;property id=&quot;20300&quot; value=&quot;Slide 2 - &amp;quot;Today’s Agenda&amp;quot;&quot;/&gt;&lt;property id=&quot;20307&quot; value=&quot;551&quot;/&gt;&lt;/object&gt;&lt;object type=&quot;3&quot; unique_id=&quot;10006&quot;&gt;&lt;property id=&quot;20148&quot; value=&quot;5&quot;/&gt;&lt;property id=&quot;20300&quot; value=&quot;Slide 3 - &amp;quot;Regional Vision and Blueprint for &amp;#x0D;&amp;#x0A;Economic Prosperity Project Organization&amp;quot;&quot;/&gt;&lt;property id=&quot;20307&quot; value=&quot;522&quot;/&gt;&lt;/object&gt;&lt;object type=&quot;3&quot; unique_id=&quot;10007&quot;&gt;&lt;property id=&quot;20148&quot; value=&quot;5&quot;/&gt;&lt;property id=&quot;20300&quot; value=&quot;Slide 4 - &amp;quot;Executive Committee &amp;quot;&quot;/&gt;&lt;property id=&quot;20307&quot; value=&quot;559&quot;/&gt;&lt;/object&gt;&lt;object type=&quot;3&quot; unique_id=&quot;10008&quot;&gt;&lt;property id=&quot;20148&quot; value=&quot;5&quot;/&gt;&lt;property id=&quot;20300&quot; value=&quot;Slide 5 - &amp;quot;Executive Committee (continued)&amp;quot;&quot;/&gt;&lt;property id=&quot;20307&quot; value=&quot;558&quot;/&gt;&lt;/object&gt;&lt;object type=&quot;3&quot; unique_id=&quot;10009&quot;&gt;&lt;property id=&quot;20148&quot; value=&quot;5&quot;/&gt;&lt;property id=&quot;20300&quot; value=&quot;Slide 6 - &amp;quot;Executive Committee Membership&amp;quot;&quot;/&gt;&lt;property id=&quot;20307&quot; value=&quot;560&quot;/&gt;&lt;/object&gt;&lt;object type=&quot;3&quot; unique_id=&quot;10010&quot;&gt;&lt;property id=&quot;20148&quot; value=&quot;5&quot;/&gt;&lt;property id=&quot;20300&quot; value=&quot;Slide 7 - &amp;quot;Proposed Approach to Expanding Executive Committee Membership&amp;quot;&quot;/&gt;&lt;property id=&quot;20307&quot; value=&quot;561&quot;/&gt;&lt;/object&gt;&lt;object type=&quot;3&quot; unique_id=&quot;10011&quot;&gt;&lt;property id=&quot;20148&quot; value=&quot;5&quot;/&gt;&lt;property id=&quot;20300&quot; value=&quot;Slide 8 - &amp;quot;Proposed Approach to Expanding Executive Committee Membership (continued)&amp;quot;&quot;/&gt;&lt;property id=&quot;20307&quot; value=&quot;562&quot;/&gt;&lt;/object&gt;&lt;object type=&quot;3&quot; unique_id=&quot;10012&quot;&gt;&lt;property id=&quot;20148&quot; value=&quot;5&quot;/&gt;&lt;property id=&quot;20300&quot; value=&quot;Slide 9 - &amp;quot;Proposed Approach to Expanding Executive Committee Membership (continued)&amp;quot;&quot;/&gt;&lt;property id=&quot;20307&quot; value=&quot;565&quot;/&gt;&lt;/object&gt;&lt;object type=&quot;3&quot; unique_id=&quot;10013&quot;&gt;&lt;property id=&quot;20148&quot; value=&quot;5&quot;/&gt;&lt;property id=&quot;20300&quot; value=&quot;Slide 10 - &amp;quot;Expanding Executive Committee Membership:  Next Steps&amp;quot;&quot;/&gt;&lt;property id=&quot;20307&quot; value=&quot;563&quot;/&gt;&lt;/object&gt;&lt;object type=&quot;3&quot; unique_id=&quot;10014&quot;&gt;&lt;property id=&quot;20148&quot; value=&quot;5&quot;/&gt;&lt;property id=&quot;20300&quot; value=&quot;Slide 11 - &amp;quot;Proposed Partnership Work Group Topics&amp;quot;&quot;/&gt;&lt;property id=&quot;20307&quot; value=&quot;566&quot;/&gt;&lt;/object&gt;&lt;object type=&quot;3&quot; unique_id=&quot;10015&quot;&gt;&lt;property id=&quot;20148&quot; value=&quot;5&quot;/&gt;&lt;property id=&quot;20300&quot; value=&quot;Slide 12 - &amp;quot;Partnership Work Groups (continued)&amp;quot;&quot;/&gt;&lt;property id=&quot;20307&quot; value=&quot;556&quot;/&gt;&lt;/object&gt;&lt;object type=&quot;3&quot; unique_id=&quot;10016&quot;&gt;&lt;property id=&quot;20148&quot; value=&quot;5&quot;/&gt;&lt;property id=&quot;20300&quot; value=&quot;Slide 13 - &amp;quot;Three Types of Agreements&amp;quot;&quot;/&gt;&lt;property id=&quot;20307&quot; value=&quot;567&quot;/&gt;&lt;/object&gt;&lt;object type=&quot;3&quot; unique_id=&quot;10017&quot;&gt;&lt;property id=&quot;20148&quot; value=&quot;5&quot;/&gt;&lt;property id=&quot;20300&quot; value=&quot;Slide 14 - &amp;quot;Draft Consortium Agreement&amp;quot;&quot;/&gt;&lt;property id=&quot;20307&quot; value=&quot;568&quot;/&gt;&lt;/object&gt;&lt;object type=&quot;3&quot; unique_id=&quot;10018&quot;&gt;&lt;property id=&quot;20148&quot; value=&quot;5&quot;/&gt;&lt;property id=&quot;20300&quot; value=&quot;Slide 15 - &amp;quot;Draft Consortium Agreement&amp;quot;&quot;/&gt;&lt;property id=&quot;20307&quot; value=&quot;569&quot;/&gt;&lt;/object&gt;&lt;object type=&quot;3&quot; unique_id=&quot;10019&quot;&gt;&lt;property id=&quot;20148&quot; value=&quot;5&quot;/&gt;&lt;property id=&quot;20300&quot; value=&quot;Slide 16 - &amp;quot;Potential Committee Rules and Processes&amp;quot;&quot;/&gt;&lt;property id=&quot;20307&quot; value=&quot;570&quot;/&gt;&lt;/object&gt;&lt;object type=&quot;3&quot; unique_id=&quot;10020&quot;&gt;&lt;property id=&quot;20148&quot; value=&quot;5&quot;/&gt;&lt;property id=&quot;20300&quot; value=&quot;Slide 17 - &amp;quot;Potential Committee Rules and Processes:  Contents&amp;quot;&quot;/&gt;&lt;property id=&quot;20307&quot; value=&quot;571&quot;/&gt;&lt;/object&gt;&lt;object type=&quot;3&quot; unique_id=&quot;10021&quot;&gt;&lt;property id=&quot;20148&quot; value=&quot;5&quot;/&gt;&lt;property id=&quot;20300&quot; value=&quot;Slide 18 - &amp;quot;Potential Executive Committee Rules &amp;amp; Processes:  Membership &amp;amp; Term of Office Provisions&amp;quot;&quot;/&gt;&lt;property id=&quot;20307&quot; value=&quot;573&quot;/&gt;&lt;/object&gt;&lt;object type=&quot;3&quot; unique_id=&quot;10022&quot;&gt;&lt;property id=&quot;20148&quot; value=&quot;5&quot;/&gt;&lt;property id=&quot;20300&quot; value=&quot;Slide 19 - &amp;quot;Potential Executive Committee Rules &amp;amp; Processes:  Officers&amp;quot;&quot;/&gt;&lt;property id=&quot;20307&quot; value=&quot;572&quot;/&gt;&lt;/object&gt;&lt;object type=&quot;3&quot; unique_id=&quot;10023&quot;&gt;&lt;property id=&quot;20148&quot; value=&quot;5&quot;/&gt;&lt;property id=&quot;20300&quot; value=&quot;Slide 20 - &amp;quot;Potential Executive Committee Rules &amp;amp; Processes:  Meetings &amp;amp; Voting&amp;quot;&quot;/&gt;&lt;property id=&quot;20307&quot; value=&quot;574&quot;/&gt;&lt;/object&gt;&lt;object type=&quot;3&quot; unique_id=&quot;10024&quot;&gt;&lt;property id=&quot;20148&quot; value=&quot;5&quot;/&gt;&lt;property id=&quot;20300&quot; value=&quot;Slide 21 - &amp;quot;Potential Executive Committee Rules &amp;amp; Processes:  Meetings &amp;amp; Voting&amp;quot;&quot;/&gt;&lt;property id=&quot;20307&quot; value=&quot;576&quot;/&gt;&lt;/object&gt;&lt;object type=&quot;3&quot; unique_id=&quot;10025&quot;&gt;&lt;property id=&quot;20148&quot; value=&quot;5&quot;/&gt;&lt;property id=&quot;20300&quot; value=&quot;Slide 22 - &amp;quot;Potential Executive Committee Rules &amp;amp; Processes:  Staff; Subcommittees &amp;amp; Work Groups&amp;quot;&quot;/&gt;&lt;property id=&quot;20307&quot; value=&quot;5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SHandouts">
  <a:themeElements>
    <a:clrScheme name="CSHandout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0099CC"/>
      </a:accent1>
      <a:accent2>
        <a:srgbClr val="B29620"/>
      </a:accent2>
      <a:accent3>
        <a:srgbClr val="C20000"/>
      </a:accent3>
      <a:accent4>
        <a:srgbClr val="30A230"/>
      </a:accent4>
      <a:accent5>
        <a:srgbClr val="DDE278"/>
      </a:accent5>
      <a:accent6>
        <a:srgbClr val="1634CA"/>
      </a:accent6>
      <a:hlink>
        <a:srgbClr val="0000FF"/>
      </a:hlink>
      <a:folHlink>
        <a:srgbClr val="969696"/>
      </a:folHlink>
    </a:clrScheme>
    <a:fontScheme name="CS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SBl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FF00"/>
      </a:dk2>
      <a:lt2>
        <a:srgbClr val="FF0000"/>
      </a:lt2>
      <a:accent1>
        <a:srgbClr val="0000FF"/>
      </a:accent1>
      <a:accent2>
        <a:srgbClr val="00FFFF"/>
      </a:accent2>
      <a:accent3>
        <a:srgbClr val="FFFFFF"/>
      </a:accent3>
      <a:accent4>
        <a:srgbClr val="000000"/>
      </a:accent4>
      <a:accent5>
        <a:srgbClr val="AAAAFF"/>
      </a:accent5>
      <a:accent6>
        <a:srgbClr val="00E7E7"/>
      </a:accent6>
      <a:hlink>
        <a:srgbClr val="FF00FF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FF00"/>
      </a:dk2>
      <a:lt2>
        <a:srgbClr val="FF0000"/>
      </a:lt2>
      <a:accent1>
        <a:srgbClr val="0000FF"/>
      </a:accent1>
      <a:accent2>
        <a:srgbClr val="00FFFF"/>
      </a:accent2>
      <a:accent3>
        <a:srgbClr val="FFFFFF"/>
      </a:accent3>
      <a:accent4>
        <a:srgbClr val="000000"/>
      </a:accent4>
      <a:accent5>
        <a:srgbClr val="AAAAFF"/>
      </a:accent5>
      <a:accent6>
        <a:srgbClr val="00E7E7"/>
      </a:accent6>
      <a:hlink>
        <a:srgbClr val="FF00FF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CSHandouts</Template>
  <TotalTime>3888</TotalTime>
  <Pages>2</Pages>
  <Words>72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CSHandouts</vt:lpstr>
      <vt:lpstr>CSHandouts</vt:lpstr>
      <vt:lpstr>CSHandouts</vt:lpstr>
      <vt:lpstr>CSHandouts</vt:lpstr>
      <vt:lpstr>Southeast Florida Regional Partnership Organization</vt:lpstr>
    </vt:vector>
  </TitlesOfParts>
  <Company>Cambridge Systematics,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subject/>
  <dc:creator>jkaliski</dc:creator>
  <cp:keywords/>
  <dc:description/>
  <cp:lastModifiedBy>Isabell Cosio Carballo</cp:lastModifiedBy>
  <cp:revision>317</cp:revision>
  <cp:lastPrinted>2002-11-08T16:27:55Z</cp:lastPrinted>
  <dcterms:created xsi:type="dcterms:W3CDTF">2008-10-11T21:10:29Z</dcterms:created>
  <dcterms:modified xsi:type="dcterms:W3CDTF">2011-05-21T17:12:36Z</dcterms:modified>
</cp:coreProperties>
</file>